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257" r:id="rId2"/>
    <p:sldId id="898" r:id="rId3"/>
    <p:sldId id="803" r:id="rId4"/>
    <p:sldId id="928" r:id="rId5"/>
    <p:sldId id="899" r:id="rId6"/>
    <p:sldId id="910" r:id="rId7"/>
    <p:sldId id="911" r:id="rId8"/>
    <p:sldId id="908" r:id="rId9"/>
    <p:sldId id="909" r:id="rId10"/>
    <p:sldId id="927" r:id="rId11"/>
    <p:sldId id="919" r:id="rId12"/>
    <p:sldId id="920" r:id="rId13"/>
    <p:sldId id="888" r:id="rId14"/>
    <p:sldId id="892" r:id="rId15"/>
    <p:sldId id="580" r:id="rId16"/>
    <p:sldId id="594" r:id="rId17"/>
    <p:sldId id="929" r:id="rId18"/>
    <p:sldId id="915" r:id="rId19"/>
    <p:sldId id="887" r:id="rId20"/>
    <p:sldId id="916" r:id="rId21"/>
    <p:sldId id="935" r:id="rId22"/>
    <p:sldId id="917" r:id="rId23"/>
    <p:sldId id="918" r:id="rId24"/>
    <p:sldId id="930" r:id="rId25"/>
    <p:sldId id="931" r:id="rId26"/>
    <p:sldId id="932" r:id="rId27"/>
    <p:sldId id="830" r:id="rId28"/>
    <p:sldId id="837" r:id="rId29"/>
    <p:sldId id="839" r:id="rId30"/>
    <p:sldId id="859" r:id="rId31"/>
    <p:sldId id="863" r:id="rId32"/>
    <p:sldId id="864" r:id="rId33"/>
    <p:sldId id="865" r:id="rId34"/>
    <p:sldId id="860" r:id="rId35"/>
    <p:sldId id="861" r:id="rId36"/>
    <p:sldId id="862" r:id="rId37"/>
    <p:sldId id="831" r:id="rId38"/>
    <p:sldId id="838" r:id="rId39"/>
    <p:sldId id="873" r:id="rId40"/>
    <p:sldId id="874" r:id="rId41"/>
    <p:sldId id="875" r:id="rId42"/>
    <p:sldId id="867" r:id="rId43"/>
    <p:sldId id="858" r:id="rId44"/>
    <p:sldId id="866" r:id="rId45"/>
    <p:sldId id="869" r:id="rId46"/>
    <p:sldId id="870" r:id="rId47"/>
    <p:sldId id="871" r:id="rId48"/>
    <p:sldId id="872" r:id="rId49"/>
    <p:sldId id="876" r:id="rId50"/>
    <p:sldId id="877" r:id="rId51"/>
    <p:sldId id="878" r:id="rId52"/>
    <p:sldId id="880" r:id="rId53"/>
    <p:sldId id="832" r:id="rId54"/>
    <p:sldId id="836" r:id="rId55"/>
    <p:sldId id="834" r:id="rId56"/>
    <p:sldId id="847" r:id="rId57"/>
    <p:sldId id="856" r:id="rId58"/>
    <p:sldId id="848" r:id="rId59"/>
    <p:sldId id="849" r:id="rId60"/>
    <p:sldId id="850" r:id="rId61"/>
    <p:sldId id="894" r:id="rId62"/>
    <p:sldId id="895" r:id="rId63"/>
    <p:sldId id="933" r:id="rId64"/>
    <p:sldId id="840" r:id="rId65"/>
    <p:sldId id="774" r:id="rId66"/>
    <p:sldId id="934" r:id="rId67"/>
    <p:sldId id="686" r:id="rId68"/>
    <p:sldId id="936" r:id="rId69"/>
    <p:sldId id="893" r:id="rId70"/>
    <p:sldId id="854" r:id="rId71"/>
    <p:sldId id="841" r:id="rId72"/>
    <p:sldId id="842" r:id="rId73"/>
    <p:sldId id="843" r:id="rId74"/>
    <p:sldId id="852" r:id="rId75"/>
    <p:sldId id="845" r:id="rId76"/>
    <p:sldId id="896" r:id="rId77"/>
    <p:sldId id="853" r:id="rId78"/>
    <p:sldId id="846" r:id="rId79"/>
    <p:sldId id="814" r:id="rId80"/>
    <p:sldId id="912" r:id="rId81"/>
    <p:sldId id="926" r:id="rId82"/>
    <p:sldId id="925" r:id="rId83"/>
    <p:sldId id="924" r:id="rId84"/>
    <p:sldId id="914" r:id="rId85"/>
    <p:sldId id="913" r:id="rId86"/>
    <p:sldId id="817" r:id="rId87"/>
    <p:sldId id="922" r:id="rId88"/>
    <p:sldId id="815" r:id="rId89"/>
    <p:sldId id="923" r:id="rId90"/>
    <p:sldId id="900" r:id="rId91"/>
    <p:sldId id="258" r:id="rId92"/>
    <p:sldId id="829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3399FF"/>
    <a:srgbClr val="33CC33"/>
    <a:srgbClr val="0066CC"/>
    <a:srgbClr val="0099FF"/>
    <a:srgbClr val="00CC66"/>
    <a:srgbClr val="00CC00"/>
    <a:srgbClr val="FF6600"/>
    <a:srgbClr val="50AEC8"/>
    <a:srgbClr val="BDD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89" autoAdjust="0"/>
    <p:restoredTop sz="81124" autoAdjust="0"/>
  </p:normalViewPr>
  <p:slideViewPr>
    <p:cSldViewPr snapToGrid="0" snapToObjects="1">
      <p:cViewPr varScale="1">
        <p:scale>
          <a:sx n="92" d="100"/>
          <a:sy n="92" d="100"/>
        </p:scale>
        <p:origin x="17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88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87FF7-F9C6-E541-832D-28EE4CDE726D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96150-D56D-EA48-B7E5-FC53048A62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096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E0B10-3FD6-C14A-9B91-3AAB8373F69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31A0C-90FF-C441-8C50-56D652DFCD7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32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6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headEnd/>
            <a:tailEnd/>
          </a:ln>
        </p:spPr>
      </p:sp>
      <p:sp>
        <p:nvSpPr>
          <p:cNvPr id="57347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7348" name="Shape 69"/>
          <p:cNvSpPr txBox="1">
            <a:spLocks noChangeArrowheads="1"/>
          </p:cNvSpPr>
          <p:nvPr/>
        </p:nvSpPr>
        <p:spPr bwMode="auto">
          <a:xfrm>
            <a:off x="3884078" y="8684884"/>
            <a:ext cx="2972289" cy="45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Pct val="25000"/>
              <a:buFont typeface="Calibri" pitchFamily="34" charset="0"/>
              <a:buNone/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13539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5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20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82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0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7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71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55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85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6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10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94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40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7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28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73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84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41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14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53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7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81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35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13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41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70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94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27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140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112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10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652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344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32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196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905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174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4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292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944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4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100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639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206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86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300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612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97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559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40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081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87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723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417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190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9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874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233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138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891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31A0C-90FF-C441-8C50-56D652DFC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417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33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6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191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31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819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094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399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0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842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72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286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163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22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447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0360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022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456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093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967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8999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977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511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715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1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7671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5CA0-455C-47E6-9242-F497DFA7ACD8}" type="slidenum">
              <a:rPr lang="pt-BR" smtClean="0"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2925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5CA0-455C-47E6-9242-F497DFA7ACD8}" type="slidenum">
              <a:rPr lang="pt-BR" smtClean="0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2321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31A0C-90FF-C441-8C50-56D652DFCD7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7F23-A4B2-2744-8D75-C8DE2E20AF8F}" type="datetime1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B72D-81D9-F845-A94A-29D99BC90893}" type="datetime1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F444-3687-A14C-9603-026E5CAF2751}" type="datetime1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4B7B-E8A7-5248-B3EF-F9F4B4B09561}" type="datetime1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5DAA-60BD-B94E-8888-5C263457682A}" type="datetime1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9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2DF5-B359-354C-A3F6-13F09F3CF852}" type="datetime1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0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B56C-73BF-E945-8A99-EDFAB84027C8}" type="datetime1">
              <a:rPr lang="en-US" smtClean="0"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A6F0-26CA-174D-B69D-96A2D785215E}" type="datetime1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B60A-4C5F-1B4F-A7D6-27D4273BEBA9}" type="datetime1">
              <a:rPr lang="en-US" smtClean="0"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4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42299-4054-F94F-85DC-530BD7CABDF0}" type="datetime1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4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F6D3-D2A2-5D4A-9693-227D618028A1}" type="datetime1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0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8FB42-658E-F841-BF57-AAFA161D3D55}" type="datetime1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5F8D8-D498-0747-9741-198C45789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3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346" y="5112139"/>
            <a:ext cx="838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PhD Candidate: Diego Librenza Garcia</a:t>
            </a:r>
          </a:p>
          <a:p>
            <a:pPr algn="ctr"/>
            <a:endParaRPr lang="pt-BR" sz="2400" b="1" i="1" dirty="0"/>
          </a:p>
          <a:p>
            <a:pPr algn="ctr"/>
            <a:r>
              <a:rPr lang="pt-BR" sz="2400" i="1" dirty="0" err="1"/>
              <a:t>Advisor</a:t>
            </a:r>
            <a:r>
              <a:rPr lang="pt-BR" sz="2400" i="1" dirty="0"/>
              <a:t>: Professor Ives Cavalcante Passos</a:t>
            </a:r>
          </a:p>
        </p:txBody>
      </p:sp>
      <p:sp>
        <p:nvSpPr>
          <p:cNvPr id="14338" name="Shape 61"/>
          <p:cNvSpPr txBox="1">
            <a:spLocks noGrp="1"/>
          </p:cNvSpPr>
          <p:nvPr>
            <p:ph type="ctrTitle" idx="4294967295"/>
          </p:nvPr>
        </p:nvSpPr>
        <p:spPr>
          <a:xfrm>
            <a:off x="0" y="1917700"/>
            <a:ext cx="9144000" cy="2781299"/>
          </a:xfrm>
          <a:solidFill>
            <a:schemeClr val="accent4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45700" bIns="45700">
            <a:normAutofit/>
          </a:bodyPr>
          <a:lstStyle/>
          <a:p>
            <a:r>
              <a:rPr lang="en-CA" dirty="0">
                <a:solidFill>
                  <a:srgbClr val="FFFFFF"/>
                </a:solidFill>
                <a:latin typeface="+mn-lt"/>
                <a:cs typeface="Times New Roman"/>
              </a:rPr>
              <a:t>Predictive and personalized psychiatry: applications of machine learning techniques in mental health</a:t>
            </a:r>
            <a:endParaRPr lang="pt-BR" dirty="0">
              <a:solidFill>
                <a:srgbClr val="FFFFFF"/>
              </a:solidFill>
              <a:latin typeface="+mn-lt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77615-53F4-2344-943A-317A133B5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031" y="-38100"/>
            <a:ext cx="1955800" cy="195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024A3-1ED7-7540-8EB4-7A0936421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4970" y="568875"/>
            <a:ext cx="2969683" cy="890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D734CB-9780-C149-9DF0-4AEF5346E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36" y="215900"/>
            <a:ext cx="2846463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99649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D93FE51-3A4B-4DC9-8E94-D10023E33552}"/>
              </a:ext>
            </a:extLst>
          </p:cNvPr>
          <p:cNvSpPr/>
          <p:nvPr/>
        </p:nvSpPr>
        <p:spPr>
          <a:xfrm>
            <a:off x="1833305" y="2990744"/>
            <a:ext cx="3837214" cy="9542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304FAE0-1D05-4434-A1FB-D42A9ACE9BDC}"/>
              </a:ext>
            </a:extLst>
          </p:cNvPr>
          <p:cNvSpPr/>
          <p:nvPr/>
        </p:nvSpPr>
        <p:spPr>
          <a:xfrm>
            <a:off x="1833305" y="4111789"/>
            <a:ext cx="5649686" cy="1042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388" name="Picture 4" descr="Image result for machine learning algorithm scheme">
            <a:extLst>
              <a:ext uri="{FF2B5EF4-FFF2-40B4-BE49-F238E27FC236}">
                <a16:creationId xmlns:a16="http://schemas.microsoft.com/office/drawing/2014/main" id="{9D30C884-535B-476F-8206-967B76034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01" y="3055140"/>
            <a:ext cx="4813207" cy="198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>
                <a:solidFill>
                  <a:schemeClr val="bg1"/>
                </a:solidFill>
              </a:rPr>
              <a:t>Learning </a:t>
            </a:r>
            <a:r>
              <a:rPr lang="pt-BR" sz="4400" b="1" dirty="0" err="1">
                <a:solidFill>
                  <a:schemeClr val="bg1"/>
                </a:solidFill>
              </a:rPr>
              <a:t>algorithm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3D3882EB-41D6-4099-97B3-BFFDCB9809AD}"/>
              </a:ext>
            </a:extLst>
          </p:cNvPr>
          <p:cNvSpPr/>
          <p:nvPr/>
        </p:nvSpPr>
        <p:spPr>
          <a:xfrm>
            <a:off x="2330372" y="1981557"/>
            <a:ext cx="58556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latin typeface="+mj-lt"/>
              </a:rPr>
              <a:t>Learning process</a:t>
            </a:r>
          </a:p>
          <a:p>
            <a:r>
              <a:rPr lang="en-CA" sz="2800" dirty="0">
                <a:latin typeface="+mj-lt"/>
              </a:rPr>
              <a:t>Pattern recognition</a:t>
            </a: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9D6AE288-B3CE-431C-9C2C-4BB35A396321}"/>
              </a:ext>
            </a:extLst>
          </p:cNvPr>
          <p:cNvSpPr/>
          <p:nvPr/>
        </p:nvSpPr>
        <p:spPr>
          <a:xfrm>
            <a:off x="2330371" y="5226054"/>
            <a:ext cx="5855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latin typeface="+mj-lt"/>
              </a:rPr>
              <a:t>Inferences in new cases</a:t>
            </a:r>
          </a:p>
        </p:txBody>
      </p:sp>
    </p:spTree>
    <p:extLst>
      <p:ext uri="{BB962C8B-B14F-4D97-AF65-F5344CB8AC3E}">
        <p14:creationId xmlns:p14="http://schemas.microsoft.com/office/powerpoint/2010/main" val="2055625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360" y="5682408"/>
            <a:ext cx="9143640" cy="1175591"/>
          </a:xfrm>
          <a:prstGeom prst="rect">
            <a:avLst/>
          </a:prstGeom>
          <a:solidFill>
            <a:srgbClr val="403152"/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i="1" strike="noStrike" spc="-1" dirty="0">
                <a:solidFill>
                  <a:srgbClr val="F3B11F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Machine learning: </a:t>
            </a: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al</a:t>
            </a:r>
            <a:r>
              <a:rPr lang="en-US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gorithms that learn and improve from experience without using explicit instructions</a:t>
            </a:r>
            <a:endParaRPr lang="en-U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360" y="-1417"/>
            <a:ext cx="9143640" cy="1175590"/>
          </a:xfrm>
          <a:prstGeom prst="rect">
            <a:avLst/>
          </a:prstGeom>
          <a:solidFill>
            <a:srgbClr val="403152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b="1" i="1" spc="-1" dirty="0">
                <a:solidFill>
                  <a:srgbClr val="F3B11F"/>
                </a:solidFill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Artificial intelligence (AI): </a:t>
            </a:r>
            <a:r>
              <a:rPr lang="en-US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simulation of human intelligence processes by machines</a:t>
            </a:r>
          </a:p>
        </p:txBody>
      </p:sp>
      <p:pic>
        <p:nvPicPr>
          <p:cNvPr id="23554" name="Picture 2" descr="Related image">
            <a:extLst>
              <a:ext uri="{FF2B5EF4-FFF2-40B4-BE49-F238E27FC236}">
                <a16:creationId xmlns:a16="http://schemas.microsoft.com/office/drawing/2014/main" id="{D28E6456-F8B3-4BD1-92D4-6D0BC860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4" y="1408798"/>
            <a:ext cx="7554191" cy="4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1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8ED44555-5586-4CA5-91E8-5E685180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854" y="2339745"/>
            <a:ext cx="3008109" cy="300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645D97-D0F0-469B-A348-6EE5C813E6DC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Concepts</a:t>
            </a:r>
            <a:endParaRPr lang="pt-BR" sz="4400" b="1" dirty="0">
              <a:solidFill>
                <a:schemeClr val="bg1"/>
              </a:solidFill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69BAFD33-0824-4083-AC66-BB965CBA0893}"/>
              </a:ext>
            </a:extLst>
          </p:cNvPr>
          <p:cNvCxnSpPr>
            <a:cxnSpLocks/>
          </p:cNvCxnSpPr>
          <p:nvPr/>
        </p:nvCxnSpPr>
        <p:spPr>
          <a:xfrm flipH="1" flipV="1">
            <a:off x="2795156" y="2015838"/>
            <a:ext cx="685800" cy="696190"/>
          </a:xfrm>
          <a:prstGeom prst="straightConnector1">
            <a:avLst/>
          </a:prstGeom>
          <a:ln w="50800" cmpd="sng">
            <a:solidFill>
              <a:srgbClr val="50AEC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90B93F-21E4-42FD-A72E-D0EEA8F5F6B7}"/>
              </a:ext>
            </a:extLst>
          </p:cNvPr>
          <p:cNvSpPr txBox="1"/>
          <p:nvPr/>
        </p:nvSpPr>
        <p:spPr>
          <a:xfrm>
            <a:off x="301336" y="999909"/>
            <a:ext cx="8631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Knowledge</a:t>
            </a:r>
            <a:r>
              <a:rPr lang="pt-BR" sz="2400" dirty="0"/>
              <a:t> </a:t>
            </a:r>
            <a:r>
              <a:rPr lang="pt-BR" sz="2400" dirty="0" err="1"/>
              <a:t>reasoning</a:t>
            </a:r>
            <a:r>
              <a:rPr lang="pt-BR" sz="2400" dirty="0"/>
              <a:t>, </a:t>
            </a:r>
            <a:r>
              <a:rPr lang="pt-BR" sz="2400" dirty="0" err="1"/>
              <a:t>planning</a:t>
            </a:r>
            <a:r>
              <a:rPr lang="pt-BR" sz="2400" dirty="0"/>
              <a:t>, </a:t>
            </a:r>
            <a:r>
              <a:rPr lang="pt-BR" sz="2400" b="1" dirty="0" err="1"/>
              <a:t>machine</a:t>
            </a:r>
            <a:r>
              <a:rPr lang="pt-BR" sz="2400" b="1" dirty="0"/>
              <a:t> </a:t>
            </a:r>
            <a:r>
              <a:rPr lang="pt-BR" sz="2400" b="1" dirty="0" err="1"/>
              <a:t>learning</a:t>
            </a:r>
            <a:r>
              <a:rPr lang="pt-BR" sz="2400" dirty="0"/>
              <a:t>, natural </a:t>
            </a:r>
            <a:r>
              <a:rPr lang="pt-BR" sz="2400" dirty="0" err="1"/>
              <a:t>language</a:t>
            </a:r>
            <a:r>
              <a:rPr lang="pt-BR" sz="2400" dirty="0"/>
              <a:t> </a:t>
            </a:r>
            <a:r>
              <a:rPr lang="pt-BR" sz="2400" dirty="0" err="1"/>
              <a:t>processing</a:t>
            </a:r>
            <a:r>
              <a:rPr lang="pt-BR" sz="2400" dirty="0"/>
              <a:t>, </a:t>
            </a:r>
            <a:r>
              <a:rPr lang="pt-BR" sz="2400" dirty="0" err="1"/>
              <a:t>computer</a:t>
            </a:r>
            <a:r>
              <a:rPr lang="pt-BR" sz="2400" dirty="0"/>
              <a:t> </a:t>
            </a:r>
            <a:r>
              <a:rPr lang="pt-BR" sz="2400" dirty="0" err="1"/>
              <a:t>vision</a:t>
            </a:r>
            <a:r>
              <a:rPr lang="pt-BR" sz="2400" dirty="0"/>
              <a:t>, </a:t>
            </a:r>
            <a:r>
              <a:rPr lang="pt-BR" sz="2400" dirty="0" err="1"/>
              <a:t>robotics</a:t>
            </a:r>
            <a:r>
              <a:rPr lang="pt-BR" sz="2400" dirty="0"/>
              <a:t>, artificial general </a:t>
            </a:r>
            <a:r>
              <a:rPr lang="pt-BR" sz="2400" dirty="0" err="1"/>
              <a:t>intelligence</a:t>
            </a:r>
            <a:endParaRPr lang="pt-BR" sz="2400" dirty="0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2F1D368-AF21-4639-A243-A985E0552036}"/>
              </a:ext>
            </a:extLst>
          </p:cNvPr>
          <p:cNvCxnSpPr>
            <a:cxnSpLocks/>
          </p:cNvCxnSpPr>
          <p:nvPr/>
        </p:nvCxnSpPr>
        <p:spPr>
          <a:xfrm flipH="1">
            <a:off x="2148990" y="4021282"/>
            <a:ext cx="1776046" cy="1295399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51B263D5-F23A-4879-8AC9-E9DD2731C799}"/>
              </a:ext>
            </a:extLst>
          </p:cNvPr>
          <p:cNvCxnSpPr/>
          <p:nvPr/>
        </p:nvCxnSpPr>
        <p:spPr>
          <a:xfrm>
            <a:off x="5441030" y="3746323"/>
            <a:ext cx="931985" cy="0"/>
          </a:xfrm>
          <a:prstGeom prst="straightConnector1">
            <a:avLst/>
          </a:prstGeom>
          <a:ln w="50800">
            <a:solidFill>
              <a:srgbClr val="FF99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46FEE43-A573-4361-8901-DC9211C19B6B}"/>
              </a:ext>
            </a:extLst>
          </p:cNvPr>
          <p:cNvSpPr txBox="1"/>
          <p:nvPr/>
        </p:nvSpPr>
        <p:spPr>
          <a:xfrm>
            <a:off x="6589436" y="2186061"/>
            <a:ext cx="24389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Learning </a:t>
            </a:r>
            <a:r>
              <a:rPr lang="pt-BR" sz="2400" dirty="0" err="1"/>
              <a:t>algorithms</a:t>
            </a:r>
            <a:r>
              <a:rPr lang="pt-BR" sz="2400" dirty="0"/>
              <a:t> </a:t>
            </a:r>
            <a:r>
              <a:rPr lang="pt-BR" sz="2400" dirty="0" err="1"/>
              <a:t>designed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solve </a:t>
            </a:r>
            <a:r>
              <a:rPr lang="pt-BR" sz="2400" dirty="0" err="1"/>
              <a:t>specific</a:t>
            </a:r>
            <a:r>
              <a:rPr lang="pt-BR" sz="2400" dirty="0"/>
              <a:t> </a:t>
            </a:r>
            <a:r>
              <a:rPr lang="pt-BR" sz="2400" dirty="0" err="1"/>
              <a:t>tasks</a:t>
            </a:r>
            <a:r>
              <a:rPr lang="pt-BR" sz="2400" dirty="0"/>
              <a:t> </a:t>
            </a:r>
            <a:r>
              <a:rPr lang="pt-BR" sz="2400" dirty="0" err="1"/>
              <a:t>using</a:t>
            </a:r>
            <a:r>
              <a:rPr lang="pt-BR" sz="2400" dirty="0"/>
              <a:t> </a:t>
            </a:r>
            <a:r>
              <a:rPr lang="pt-BR" sz="2400" b="1" dirty="0" err="1"/>
              <a:t>pattern</a:t>
            </a:r>
            <a:r>
              <a:rPr lang="pt-BR" sz="2400" b="1" dirty="0"/>
              <a:t> </a:t>
            </a:r>
            <a:r>
              <a:rPr lang="pt-BR" sz="2400" b="1" dirty="0" err="1"/>
              <a:t>recognition</a:t>
            </a:r>
            <a:r>
              <a:rPr lang="pt-BR" sz="2400" dirty="0"/>
              <a:t>; </a:t>
            </a:r>
            <a:r>
              <a:rPr lang="pt-BR" sz="2400" dirty="0" err="1"/>
              <a:t>capable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inferences</a:t>
            </a:r>
            <a:endParaRPr lang="pt-BR" sz="24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3F9A75A-5AA9-474B-A82A-7EF35E8C8439}"/>
              </a:ext>
            </a:extLst>
          </p:cNvPr>
          <p:cNvSpPr txBox="1"/>
          <p:nvPr/>
        </p:nvSpPr>
        <p:spPr>
          <a:xfrm>
            <a:off x="222150" y="5493115"/>
            <a:ext cx="592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Extraction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high </a:t>
            </a:r>
            <a:r>
              <a:rPr lang="pt-BR" sz="2400" dirty="0" err="1"/>
              <a:t>level</a:t>
            </a:r>
            <a:r>
              <a:rPr lang="pt-BR" sz="2400" dirty="0"/>
              <a:t> </a:t>
            </a:r>
            <a:r>
              <a:rPr lang="pt-BR" sz="2400" dirty="0" err="1"/>
              <a:t>features</a:t>
            </a:r>
            <a:r>
              <a:rPr lang="pt-BR" sz="2400" dirty="0"/>
              <a:t> </a:t>
            </a:r>
            <a:r>
              <a:rPr lang="pt-BR" sz="2400" dirty="0" err="1"/>
              <a:t>through</a:t>
            </a:r>
            <a:r>
              <a:rPr lang="pt-BR" sz="2400" dirty="0"/>
              <a:t> </a:t>
            </a:r>
            <a:r>
              <a:rPr lang="pt-BR" sz="2400" dirty="0" err="1"/>
              <a:t>representation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abstraction</a:t>
            </a:r>
            <a:r>
              <a:rPr lang="pt-BR" sz="2400" dirty="0"/>
              <a:t> </a:t>
            </a:r>
            <a:r>
              <a:rPr lang="pt-BR" sz="2400" dirty="0" err="1"/>
              <a:t>directly</a:t>
            </a:r>
            <a:r>
              <a:rPr lang="pt-BR" sz="2400" dirty="0"/>
              <a:t> </a:t>
            </a:r>
            <a:r>
              <a:rPr lang="pt-BR" sz="2400" dirty="0" err="1"/>
              <a:t>from</a:t>
            </a:r>
            <a:r>
              <a:rPr lang="pt-BR" sz="2400" dirty="0"/>
              <a:t> </a:t>
            </a:r>
            <a:r>
              <a:rPr lang="pt-BR" sz="2400" dirty="0" err="1"/>
              <a:t>raw</a:t>
            </a:r>
            <a:r>
              <a:rPr lang="pt-BR" sz="2400" dirty="0"/>
              <a:t> input</a:t>
            </a:r>
          </a:p>
        </p:txBody>
      </p:sp>
    </p:spTree>
    <p:extLst>
      <p:ext uri="{BB962C8B-B14F-4D97-AF65-F5344CB8AC3E}">
        <p14:creationId xmlns:p14="http://schemas.microsoft.com/office/powerpoint/2010/main" val="1948683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0DF29202-7C38-4FE0-8BE7-B1C1BB84E291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4400" b="1" dirty="0">
                <a:solidFill>
                  <a:schemeClr val="bg1"/>
                </a:solidFill>
              </a:rPr>
              <a:t>Supervised and unsupervised</a:t>
            </a:r>
          </a:p>
          <a:p>
            <a:pPr marL="0" indent="0" algn="ctr">
              <a:buFont typeface="Arial" charset="0"/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2296" name="Picture 8" descr="Image result for predictive model icon">
            <a:extLst>
              <a:ext uri="{FF2B5EF4-FFF2-40B4-BE49-F238E27FC236}">
                <a16:creationId xmlns:a16="http://schemas.microsoft.com/office/drawing/2014/main" id="{F9AA2DDF-D4E4-40BB-A6BC-8EAD88D34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35" y="114472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5D5A292-797C-4B50-BBF2-4D3136C81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950" y="3990240"/>
            <a:ext cx="1810003" cy="1571844"/>
          </a:xfrm>
          <a:prstGeom prst="rect">
            <a:avLst/>
          </a:prstGeom>
        </p:spPr>
      </p:pic>
      <p:pic>
        <p:nvPicPr>
          <p:cNvPr id="12306" name="Picture 18" descr="Image result for dataset vector">
            <a:extLst>
              <a:ext uri="{FF2B5EF4-FFF2-40B4-BE49-F238E27FC236}">
                <a16:creationId xmlns:a16="http://schemas.microsoft.com/office/drawing/2014/main" id="{B25A582C-7366-4A08-A974-241B0331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4" y="2819537"/>
            <a:ext cx="1453506" cy="14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Image result for learning machine icons">
            <a:extLst>
              <a:ext uri="{FF2B5EF4-FFF2-40B4-BE49-F238E27FC236}">
                <a16:creationId xmlns:a16="http://schemas.microsoft.com/office/drawing/2014/main" id="{E1EFFA75-BA64-4566-8900-7C7E8039C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4" t="52576" r="4345" b="31363"/>
          <a:stretch/>
        </p:blipFill>
        <p:spPr bwMode="auto">
          <a:xfrm>
            <a:off x="3317502" y="4225443"/>
            <a:ext cx="1174174" cy="110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Image result for learning machine icons">
            <a:extLst>
              <a:ext uri="{FF2B5EF4-FFF2-40B4-BE49-F238E27FC236}">
                <a16:creationId xmlns:a16="http://schemas.microsoft.com/office/drawing/2014/main" id="{0D42C4D1-709C-4781-98FF-EF9E8B129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5" t="36010" r="5436" b="51955"/>
          <a:stretch/>
        </p:blipFill>
        <p:spPr bwMode="auto">
          <a:xfrm>
            <a:off x="3317502" y="1807191"/>
            <a:ext cx="1080655" cy="82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2">
            <a:extLst>
              <a:ext uri="{FF2B5EF4-FFF2-40B4-BE49-F238E27FC236}">
                <a16:creationId xmlns:a16="http://schemas.microsoft.com/office/drawing/2014/main" id="{DF91BACC-AC84-4414-BD25-A879FDAFC24E}"/>
              </a:ext>
            </a:extLst>
          </p:cNvPr>
          <p:cNvSpPr/>
          <p:nvPr/>
        </p:nvSpPr>
        <p:spPr>
          <a:xfrm>
            <a:off x="3150652" y="2560808"/>
            <a:ext cx="170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SUPERVISED</a:t>
            </a:r>
          </a:p>
        </p:txBody>
      </p:sp>
      <p:sp>
        <p:nvSpPr>
          <p:cNvPr id="32" name="Rectangle 32">
            <a:extLst>
              <a:ext uri="{FF2B5EF4-FFF2-40B4-BE49-F238E27FC236}">
                <a16:creationId xmlns:a16="http://schemas.microsoft.com/office/drawing/2014/main" id="{016DB122-BA8C-44E2-94D1-78813CD57079}"/>
              </a:ext>
            </a:extLst>
          </p:cNvPr>
          <p:cNvSpPr/>
          <p:nvPr/>
        </p:nvSpPr>
        <p:spPr>
          <a:xfrm>
            <a:off x="3051938" y="5323842"/>
            <a:ext cx="170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UNSUPERVISED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6F4D4F-65A6-4693-84E8-3ED82B5E4CCC}"/>
              </a:ext>
            </a:extLst>
          </p:cNvPr>
          <p:cNvSpPr/>
          <p:nvPr/>
        </p:nvSpPr>
        <p:spPr>
          <a:xfrm>
            <a:off x="2874394" y="3361624"/>
            <a:ext cx="2060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Learning procedure</a:t>
            </a:r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id="{B9F4BB50-BEF9-4E66-B395-A8B42F90A6EA}"/>
              </a:ext>
            </a:extLst>
          </p:cNvPr>
          <p:cNvSpPr/>
          <p:nvPr/>
        </p:nvSpPr>
        <p:spPr>
          <a:xfrm>
            <a:off x="37361" y="4213958"/>
            <a:ext cx="170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latin typeface="+mj-lt"/>
              </a:rPr>
              <a:t>DATA</a:t>
            </a: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4E766C3A-0CDB-418D-AC94-BB237C0B22FF}"/>
              </a:ext>
            </a:extLst>
          </p:cNvPr>
          <p:cNvSpPr/>
          <p:nvPr/>
        </p:nvSpPr>
        <p:spPr>
          <a:xfrm>
            <a:off x="6909709" y="2885503"/>
            <a:ext cx="170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PREDICTION</a:t>
            </a:r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2357CB65-7CBA-4013-92EE-48BABC735A10}"/>
              </a:ext>
            </a:extLst>
          </p:cNvPr>
          <p:cNvSpPr/>
          <p:nvPr/>
        </p:nvSpPr>
        <p:spPr>
          <a:xfrm>
            <a:off x="6909709" y="5528605"/>
            <a:ext cx="170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CLUSTERING</a:t>
            </a:r>
          </a:p>
        </p:txBody>
      </p: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F5E66105-E5AC-47A8-9ED0-92F941029224}"/>
              </a:ext>
            </a:extLst>
          </p:cNvPr>
          <p:cNvCxnSpPr>
            <a:cxnSpLocks/>
          </p:cNvCxnSpPr>
          <p:nvPr/>
        </p:nvCxnSpPr>
        <p:spPr>
          <a:xfrm flipV="1">
            <a:off x="1607893" y="2395200"/>
            <a:ext cx="1542759" cy="1041172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0CB96DE4-872E-4416-BDF1-BA399E675C8C}"/>
              </a:ext>
            </a:extLst>
          </p:cNvPr>
          <p:cNvCxnSpPr>
            <a:cxnSpLocks/>
          </p:cNvCxnSpPr>
          <p:nvPr/>
        </p:nvCxnSpPr>
        <p:spPr>
          <a:xfrm>
            <a:off x="1598740" y="3838477"/>
            <a:ext cx="1574840" cy="1083426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CAD46486-3141-410E-9712-3890EC3D7B5C}"/>
              </a:ext>
            </a:extLst>
          </p:cNvPr>
          <p:cNvCxnSpPr>
            <a:cxnSpLocks/>
          </p:cNvCxnSpPr>
          <p:nvPr/>
        </p:nvCxnSpPr>
        <p:spPr>
          <a:xfrm>
            <a:off x="4627086" y="4801130"/>
            <a:ext cx="1926349" cy="0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690E1C97-28BC-4890-8E01-F9EBCD745035}"/>
              </a:ext>
            </a:extLst>
          </p:cNvPr>
          <p:cNvCxnSpPr>
            <a:cxnSpLocks/>
          </p:cNvCxnSpPr>
          <p:nvPr/>
        </p:nvCxnSpPr>
        <p:spPr>
          <a:xfrm>
            <a:off x="4572000" y="2303848"/>
            <a:ext cx="1926349" cy="0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6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3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>
                <a:solidFill>
                  <a:schemeClr val="bg1"/>
                </a:solidFill>
              </a:rPr>
              <a:t>Model validation</a:t>
            </a:r>
          </a:p>
          <a:p>
            <a:pPr marL="0" indent="0" algn="ctr">
              <a:buNone/>
            </a:pP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0" y="6660682"/>
            <a:ext cx="9144000" cy="19812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</a:rPr>
              <a:t>INDEPENDENT SAMPLE &amp; HOLDOUT CROSS-VALIDATION</a:t>
            </a:r>
          </a:p>
          <a:p>
            <a:pPr marL="0" indent="0" algn="ctr">
              <a:buFont typeface="Arial"/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5F7013B-BF91-465F-81F4-7C15584D0B27}"/>
              </a:ext>
            </a:extLst>
          </p:cNvPr>
          <p:cNvSpPr/>
          <p:nvPr/>
        </p:nvSpPr>
        <p:spPr>
          <a:xfrm>
            <a:off x="3427271" y="1424554"/>
            <a:ext cx="945573" cy="825366"/>
          </a:xfrm>
          <a:prstGeom prst="rect">
            <a:avLst/>
          </a:prstGeom>
          <a:solidFill>
            <a:srgbClr val="3399FF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DAD958F-51F3-4B2D-B888-148BD79CF027}"/>
              </a:ext>
            </a:extLst>
          </p:cNvPr>
          <p:cNvSpPr/>
          <p:nvPr/>
        </p:nvSpPr>
        <p:spPr>
          <a:xfrm>
            <a:off x="4372844" y="1424554"/>
            <a:ext cx="945573" cy="825366"/>
          </a:xfrm>
          <a:prstGeom prst="rect">
            <a:avLst/>
          </a:prstGeom>
          <a:solidFill>
            <a:srgbClr val="00CC66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74ED458-27DC-445E-AA5E-4E3ECA8BD09F}"/>
              </a:ext>
            </a:extLst>
          </p:cNvPr>
          <p:cNvSpPr/>
          <p:nvPr/>
        </p:nvSpPr>
        <p:spPr>
          <a:xfrm>
            <a:off x="590552" y="1424554"/>
            <a:ext cx="945573" cy="8253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CB35B12-0342-4D97-8B13-6A86623EC29B}"/>
              </a:ext>
            </a:extLst>
          </p:cNvPr>
          <p:cNvSpPr/>
          <p:nvPr/>
        </p:nvSpPr>
        <p:spPr>
          <a:xfrm>
            <a:off x="1536125" y="1422860"/>
            <a:ext cx="945573" cy="8287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783ABE0-C97E-45EB-89DA-5299070E1452}"/>
              </a:ext>
            </a:extLst>
          </p:cNvPr>
          <p:cNvSpPr/>
          <p:nvPr/>
        </p:nvSpPr>
        <p:spPr>
          <a:xfrm>
            <a:off x="2481698" y="1424554"/>
            <a:ext cx="945573" cy="8253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92A4321-DA57-424E-B3D8-23E52CBF1992}"/>
              </a:ext>
            </a:extLst>
          </p:cNvPr>
          <p:cNvSpPr/>
          <p:nvPr/>
        </p:nvSpPr>
        <p:spPr>
          <a:xfrm>
            <a:off x="590551" y="3128357"/>
            <a:ext cx="945573" cy="8253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F37DBF1-E8C6-4333-83C9-D4ABAE1AFDB7}"/>
              </a:ext>
            </a:extLst>
          </p:cNvPr>
          <p:cNvSpPr/>
          <p:nvPr/>
        </p:nvSpPr>
        <p:spPr>
          <a:xfrm>
            <a:off x="1536124" y="3128357"/>
            <a:ext cx="945573" cy="8253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E8B856C-3D19-49A9-83F2-716C06FA5139}"/>
              </a:ext>
            </a:extLst>
          </p:cNvPr>
          <p:cNvSpPr/>
          <p:nvPr/>
        </p:nvSpPr>
        <p:spPr>
          <a:xfrm>
            <a:off x="2481697" y="3128357"/>
            <a:ext cx="945573" cy="8253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6DE79B4-94B3-4E1A-A131-71DA84C1A3BD}"/>
              </a:ext>
            </a:extLst>
          </p:cNvPr>
          <p:cNvSpPr/>
          <p:nvPr/>
        </p:nvSpPr>
        <p:spPr>
          <a:xfrm>
            <a:off x="3427270" y="3128357"/>
            <a:ext cx="945573" cy="825366"/>
          </a:xfrm>
          <a:prstGeom prst="rect">
            <a:avLst/>
          </a:prstGeom>
          <a:solidFill>
            <a:srgbClr val="3399FF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11E2749-DB01-495C-8451-3366A4A428B5}"/>
              </a:ext>
            </a:extLst>
          </p:cNvPr>
          <p:cNvSpPr/>
          <p:nvPr/>
        </p:nvSpPr>
        <p:spPr>
          <a:xfrm>
            <a:off x="6461354" y="4734472"/>
            <a:ext cx="945573" cy="825366"/>
          </a:xfrm>
          <a:prstGeom prst="rect">
            <a:avLst/>
          </a:prstGeom>
          <a:solidFill>
            <a:srgbClr val="00CC66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have Direita 14">
            <a:extLst>
              <a:ext uri="{FF2B5EF4-FFF2-40B4-BE49-F238E27FC236}">
                <a16:creationId xmlns:a16="http://schemas.microsoft.com/office/drawing/2014/main" id="{EA0B4773-EAA8-461A-B703-7EB5ED7916B7}"/>
              </a:ext>
            </a:extLst>
          </p:cNvPr>
          <p:cNvSpPr/>
          <p:nvPr/>
        </p:nvSpPr>
        <p:spPr>
          <a:xfrm rot="5400000">
            <a:off x="1815811" y="2886792"/>
            <a:ext cx="386198" cy="2836720"/>
          </a:xfrm>
          <a:prstGeom prst="rightBrace">
            <a:avLst>
              <a:gd name="adj1" fmla="val 12914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have Direita 25">
            <a:extLst>
              <a:ext uri="{FF2B5EF4-FFF2-40B4-BE49-F238E27FC236}">
                <a16:creationId xmlns:a16="http://schemas.microsoft.com/office/drawing/2014/main" id="{82378F5E-636F-4600-8A1A-565656376E51}"/>
              </a:ext>
            </a:extLst>
          </p:cNvPr>
          <p:cNvSpPr/>
          <p:nvPr/>
        </p:nvSpPr>
        <p:spPr>
          <a:xfrm rot="5400000">
            <a:off x="3726007" y="3840010"/>
            <a:ext cx="386198" cy="907474"/>
          </a:xfrm>
          <a:prstGeom prst="rightBrace">
            <a:avLst>
              <a:gd name="adj1" fmla="val 12914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ctangle 32">
            <a:extLst>
              <a:ext uri="{FF2B5EF4-FFF2-40B4-BE49-F238E27FC236}">
                <a16:creationId xmlns:a16="http://schemas.microsoft.com/office/drawing/2014/main" id="{87C35E24-0C42-45ED-AFF8-1E1F571D3B81}"/>
              </a:ext>
            </a:extLst>
          </p:cNvPr>
          <p:cNvSpPr/>
          <p:nvPr/>
        </p:nvSpPr>
        <p:spPr>
          <a:xfrm>
            <a:off x="1291814" y="4585689"/>
            <a:ext cx="1278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latin typeface="+mj-lt"/>
              </a:rPr>
              <a:t>TRAIN</a:t>
            </a:r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id="{ADBAF2A7-4148-42E9-972A-49C3CEFC61B4}"/>
              </a:ext>
            </a:extLst>
          </p:cNvPr>
          <p:cNvSpPr/>
          <p:nvPr/>
        </p:nvSpPr>
        <p:spPr>
          <a:xfrm>
            <a:off x="3165703" y="4585689"/>
            <a:ext cx="1506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latin typeface="+mj-lt"/>
              </a:rPr>
              <a:t>VALIDATION</a:t>
            </a: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CAB9110D-2D9A-4D61-9927-1897657A5466}"/>
              </a:ext>
            </a:extLst>
          </p:cNvPr>
          <p:cNvSpPr/>
          <p:nvPr/>
        </p:nvSpPr>
        <p:spPr>
          <a:xfrm>
            <a:off x="6180737" y="4962489"/>
            <a:ext cx="1506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latin typeface="+mj-lt"/>
              </a:rPr>
              <a:t>TEST</a:t>
            </a: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4BF91977-111A-4681-B878-C5E14C2A5ABF}"/>
              </a:ext>
            </a:extLst>
          </p:cNvPr>
          <p:cNvCxnSpPr>
            <a:cxnSpLocks/>
          </p:cNvCxnSpPr>
          <p:nvPr/>
        </p:nvCxnSpPr>
        <p:spPr>
          <a:xfrm>
            <a:off x="4672508" y="3509196"/>
            <a:ext cx="1118696" cy="0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Losango 31">
            <a:extLst>
              <a:ext uri="{FF2B5EF4-FFF2-40B4-BE49-F238E27FC236}">
                <a16:creationId xmlns:a16="http://schemas.microsoft.com/office/drawing/2014/main" id="{8E398CA5-6EBD-41D4-836C-12210CF4DEC9}"/>
              </a:ext>
            </a:extLst>
          </p:cNvPr>
          <p:cNvSpPr/>
          <p:nvPr/>
        </p:nvSpPr>
        <p:spPr>
          <a:xfrm>
            <a:off x="6111590" y="2829954"/>
            <a:ext cx="1627907" cy="1358483"/>
          </a:xfrm>
          <a:prstGeom prst="diamond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1F09DB1-9A7B-4ED6-9A59-670F3188BD51}"/>
              </a:ext>
            </a:extLst>
          </p:cNvPr>
          <p:cNvSpPr txBox="1"/>
          <p:nvPr/>
        </p:nvSpPr>
        <p:spPr>
          <a:xfrm>
            <a:off x="4757308" y="3109139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training</a:t>
            </a:r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A3E124AA-ED6B-416F-A748-08D37708B26B}"/>
              </a:ext>
            </a:extLst>
          </p:cNvPr>
          <p:cNvCxnSpPr>
            <a:cxnSpLocks/>
          </p:cNvCxnSpPr>
          <p:nvPr/>
        </p:nvCxnSpPr>
        <p:spPr>
          <a:xfrm>
            <a:off x="6923872" y="4188437"/>
            <a:ext cx="0" cy="526841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F803F3BB-82BC-4917-BFDA-814CE218086A}"/>
              </a:ext>
            </a:extLst>
          </p:cNvPr>
          <p:cNvCxnSpPr>
            <a:cxnSpLocks/>
          </p:cNvCxnSpPr>
          <p:nvPr/>
        </p:nvCxnSpPr>
        <p:spPr>
          <a:xfrm>
            <a:off x="6916881" y="5559838"/>
            <a:ext cx="0" cy="526841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2">
            <a:extLst>
              <a:ext uri="{FF2B5EF4-FFF2-40B4-BE49-F238E27FC236}">
                <a16:creationId xmlns:a16="http://schemas.microsoft.com/office/drawing/2014/main" id="{2BEEB2C4-46AC-4FE9-8689-6B7D3621B2D2}"/>
              </a:ext>
            </a:extLst>
          </p:cNvPr>
          <p:cNvSpPr/>
          <p:nvPr/>
        </p:nvSpPr>
        <p:spPr>
          <a:xfrm>
            <a:off x="5231856" y="6092726"/>
            <a:ext cx="3441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latin typeface="+mj-lt"/>
              </a:rPr>
              <a:t>PERFORMANCE</a:t>
            </a:r>
          </a:p>
        </p:txBody>
      </p: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F4C2822B-529E-46BD-ABF1-86154EDFF05C}"/>
              </a:ext>
            </a:extLst>
          </p:cNvPr>
          <p:cNvCxnSpPr>
            <a:cxnSpLocks/>
          </p:cNvCxnSpPr>
          <p:nvPr/>
        </p:nvCxnSpPr>
        <p:spPr>
          <a:xfrm>
            <a:off x="2954483" y="2397737"/>
            <a:ext cx="0" cy="526841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7E9E9910-638F-4413-99EB-5AFACDB88E0E}"/>
              </a:ext>
            </a:extLst>
          </p:cNvPr>
          <p:cNvSpPr txBox="1"/>
          <p:nvPr/>
        </p:nvSpPr>
        <p:spPr>
          <a:xfrm>
            <a:off x="3026539" y="2443042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random</a:t>
            </a:r>
            <a:r>
              <a:rPr lang="pt-BR" dirty="0"/>
              <a:t> </a:t>
            </a:r>
            <a:r>
              <a:rPr lang="pt-BR" dirty="0" err="1"/>
              <a:t>splitting</a:t>
            </a:r>
            <a:endParaRPr lang="pt-BR" dirty="0"/>
          </a:p>
        </p:txBody>
      </p:sp>
      <p:sp>
        <p:nvSpPr>
          <p:cNvPr id="41" name="Rectangle 32">
            <a:extLst>
              <a:ext uri="{FF2B5EF4-FFF2-40B4-BE49-F238E27FC236}">
                <a16:creationId xmlns:a16="http://schemas.microsoft.com/office/drawing/2014/main" id="{F3C367BF-1217-4ADC-916C-09002468AF78}"/>
              </a:ext>
            </a:extLst>
          </p:cNvPr>
          <p:cNvSpPr/>
          <p:nvPr/>
        </p:nvSpPr>
        <p:spPr>
          <a:xfrm>
            <a:off x="2201080" y="1041325"/>
            <a:ext cx="1506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latin typeface="+mj-lt"/>
              </a:rPr>
              <a:t>DATASET</a:t>
            </a:r>
          </a:p>
        </p:txBody>
      </p:sp>
    </p:spTree>
    <p:extLst>
      <p:ext uri="{BB962C8B-B14F-4D97-AF65-F5344CB8AC3E}">
        <p14:creationId xmlns:p14="http://schemas.microsoft.com/office/powerpoint/2010/main" val="325736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8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57200" y="2811960"/>
            <a:ext cx="3546720" cy="1538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human genome took </a:t>
            </a: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thirteen years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to be decoded…</a:t>
            </a:r>
          </a:p>
        </p:txBody>
      </p:sp>
      <p:sp>
        <p:nvSpPr>
          <p:cNvPr id="99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Then</a:t>
            </a: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441972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1" name="Imagem 8"/>
          <p:cNvPicPr/>
          <p:nvPr/>
        </p:nvPicPr>
        <p:blipFill>
          <a:blip r:embed="rId3"/>
          <a:stretch/>
        </p:blipFill>
        <p:spPr>
          <a:xfrm>
            <a:off x="4522320" y="1469520"/>
            <a:ext cx="4207320" cy="4223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0729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57199" y="2852747"/>
            <a:ext cx="3719945" cy="183355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… 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oday it can be decoded in less than a </a:t>
            </a: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week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Now</a:t>
            </a: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441972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1" name="Imagem 8"/>
          <p:cNvPicPr/>
          <p:nvPr/>
        </p:nvPicPr>
        <p:blipFill>
          <a:blip r:embed="rId3"/>
          <a:stretch/>
        </p:blipFill>
        <p:spPr>
          <a:xfrm>
            <a:off x="4522320" y="1469520"/>
            <a:ext cx="4207320" cy="4223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2135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5217212" y="3320568"/>
            <a:ext cx="3546720" cy="306307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2019, IPHONE X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Two teraflops</a:t>
            </a: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0.000089 m</a:t>
            </a:r>
            <a:r>
              <a:rPr lang="en-US" sz="32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$899</a:t>
            </a: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129 g (0.0001 ton)</a:t>
            </a:r>
          </a:p>
          <a:p>
            <a:pPr algn="ctr"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supercomputer</a:t>
            </a: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441972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D1720BF7-7CDA-43B2-B23F-86EADED63BC7}"/>
              </a:ext>
            </a:extLst>
          </p:cNvPr>
          <p:cNvSpPr txBox="1"/>
          <p:nvPr/>
        </p:nvSpPr>
        <p:spPr>
          <a:xfrm>
            <a:off x="758700" y="3347432"/>
            <a:ext cx="3546720" cy="254165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1999, IBM ASCI RED</a:t>
            </a:r>
          </a:p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Two teraflops</a:t>
            </a: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150 m</a:t>
            </a:r>
            <a:r>
              <a:rPr lang="en-US" sz="32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$67,000,000</a:t>
            </a: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~100 tons</a:t>
            </a:r>
          </a:p>
          <a:p>
            <a:pPr algn="ctr"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80F98BD-0C53-4545-84C0-10F1FC3A022F}"/>
              </a:ext>
            </a:extLst>
          </p:cNvPr>
          <p:cNvSpPr/>
          <p:nvPr/>
        </p:nvSpPr>
        <p:spPr>
          <a:xfrm>
            <a:off x="2678128" y="6377203"/>
            <a:ext cx="425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verdana" panose="020B0604030504040204" pitchFamily="34" charset="0"/>
              </a:rPr>
              <a:t>IBM </a:t>
            </a:r>
            <a:r>
              <a:rPr lang="pt-BR" b="1" dirty="0" err="1">
                <a:solidFill>
                  <a:srgbClr val="FF0000"/>
                </a:solidFill>
                <a:latin typeface="verdana" panose="020B0604030504040204" pitchFamily="34" charset="0"/>
              </a:rPr>
              <a:t>Summit</a:t>
            </a:r>
            <a:r>
              <a:rPr lang="pt-BR" b="1" dirty="0">
                <a:solidFill>
                  <a:srgbClr val="FF0000"/>
                </a:solidFill>
                <a:latin typeface="verdana" panose="020B0604030504040204" pitchFamily="34" charset="0"/>
              </a:rPr>
              <a:t>: 122,300 </a:t>
            </a:r>
            <a:r>
              <a:rPr lang="pt-BR" b="1" dirty="0" err="1">
                <a:solidFill>
                  <a:srgbClr val="FF0000"/>
                </a:solidFill>
                <a:latin typeface="verdana" panose="020B0604030504040204" pitchFamily="34" charset="0"/>
              </a:rPr>
              <a:t>teraflops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4442C16-D0E4-4EAE-85DC-5B619138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09" y="1039626"/>
            <a:ext cx="2619775" cy="20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iphone x picture device">
            <a:extLst>
              <a:ext uri="{FF2B5EF4-FFF2-40B4-BE49-F238E27FC236}">
                <a16:creationId xmlns:a16="http://schemas.microsoft.com/office/drawing/2014/main" id="{11B08B05-B2DC-4AA9-B828-D497D7695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46" y="1039626"/>
            <a:ext cx="3143730" cy="20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046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656572"/>
            <a:ext cx="9144000" cy="1143000"/>
          </a:xfr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cs typeface="Times New Roman"/>
              </a:rPr>
              <a:t>RATIONALE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3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4B6BA8F-D0F0-1947-9F59-5C5E0EA7F478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5200" b="1" dirty="0">
                <a:solidFill>
                  <a:schemeClr val="bg1"/>
                </a:solidFill>
              </a:rPr>
              <a:t>The </a:t>
            </a:r>
            <a:r>
              <a:rPr lang="pt-BR" sz="5200" b="1" dirty="0" err="1">
                <a:solidFill>
                  <a:schemeClr val="bg1"/>
                </a:solidFill>
              </a:rPr>
              <a:t>problem</a:t>
            </a:r>
            <a:endParaRPr lang="pt-BR" b="1" dirty="0">
              <a:solidFill>
                <a:schemeClr val="bg1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6858DD2-18A2-44EB-9E13-7E2AFC6E0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47" t="11778" r="23177" b="16275"/>
          <a:stretch/>
        </p:blipFill>
        <p:spPr>
          <a:xfrm>
            <a:off x="645459" y="827774"/>
            <a:ext cx="7853082" cy="59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5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Summary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0A5B0D4F-2723-4788-9738-29A0A47A5462}"/>
              </a:ext>
            </a:extLst>
          </p:cNvPr>
          <p:cNvSpPr/>
          <p:nvPr/>
        </p:nvSpPr>
        <p:spPr>
          <a:xfrm>
            <a:off x="1134664" y="1314346"/>
            <a:ext cx="8012628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4000" dirty="0">
                <a:latin typeface="+mj-lt"/>
              </a:rPr>
              <a:t>Introduction</a:t>
            </a:r>
          </a:p>
          <a:p>
            <a:pPr>
              <a:spcAft>
                <a:spcPts val="600"/>
              </a:spcAft>
            </a:pPr>
            <a:r>
              <a:rPr lang="en-CA" sz="4000" dirty="0">
                <a:latin typeface="+mj-lt"/>
              </a:rPr>
              <a:t>Rationale</a:t>
            </a:r>
          </a:p>
          <a:p>
            <a:pPr>
              <a:spcAft>
                <a:spcPts val="600"/>
              </a:spcAft>
            </a:pPr>
            <a:r>
              <a:rPr lang="en-CA" sz="4000" dirty="0">
                <a:latin typeface="+mj-lt"/>
              </a:rPr>
              <a:t>Objectives</a:t>
            </a:r>
          </a:p>
          <a:p>
            <a:pPr>
              <a:spcAft>
                <a:spcPts val="600"/>
              </a:spcAft>
            </a:pPr>
            <a:r>
              <a:rPr lang="en-CA" sz="4000" dirty="0">
                <a:latin typeface="+mj-lt"/>
              </a:rPr>
              <a:t>Studies (methods, results, discussion)</a:t>
            </a:r>
          </a:p>
          <a:p>
            <a:pPr>
              <a:spcAft>
                <a:spcPts val="600"/>
              </a:spcAft>
            </a:pPr>
            <a:r>
              <a:rPr lang="en-CA" sz="4000" dirty="0">
                <a:latin typeface="+mj-lt"/>
              </a:rPr>
              <a:t>Perspectives</a:t>
            </a:r>
          </a:p>
          <a:p>
            <a:pPr>
              <a:spcAft>
                <a:spcPts val="600"/>
              </a:spcAft>
            </a:pPr>
            <a:r>
              <a:rPr lang="en-CA" sz="4000" dirty="0">
                <a:latin typeface="+mj-lt"/>
              </a:rPr>
              <a:t>Closing remarks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B34B877-257F-4F92-ABFB-D87A04C9E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r="35916" b="67755"/>
          <a:stretch/>
        </p:blipFill>
        <p:spPr bwMode="auto">
          <a:xfrm>
            <a:off x="386906" y="1934482"/>
            <a:ext cx="644339" cy="771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1417248-D327-4751-BFE8-5BF2BBC45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27" b="67755"/>
          <a:stretch/>
        </p:blipFill>
        <p:spPr bwMode="auto">
          <a:xfrm>
            <a:off x="319587" y="1240880"/>
            <a:ext cx="778977" cy="771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F76B702-220B-4CFD-B4C7-6F2CA2A1B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2" t="4726" b="67755"/>
          <a:stretch/>
        </p:blipFill>
        <p:spPr bwMode="auto">
          <a:xfrm>
            <a:off x="378641" y="2751516"/>
            <a:ext cx="743996" cy="6582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450ECDA-B05F-41B2-B355-B4526723F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2" r="64927" b="38845"/>
          <a:stretch/>
        </p:blipFill>
        <p:spPr bwMode="auto">
          <a:xfrm>
            <a:off x="319587" y="3396616"/>
            <a:ext cx="778977" cy="7161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1D14C341-196E-495D-A4A5-DBE8AA292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8" t="33523" r="36380" b="37841"/>
          <a:stretch/>
        </p:blipFill>
        <p:spPr bwMode="auto">
          <a:xfrm>
            <a:off x="378727" y="4134567"/>
            <a:ext cx="639914" cy="6849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C62826E-3423-40CD-941C-149055399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2" t="31212" b="40152"/>
          <a:stretch/>
        </p:blipFill>
        <p:spPr bwMode="auto">
          <a:xfrm>
            <a:off x="378641" y="4759814"/>
            <a:ext cx="743996" cy="6849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8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4B6BA8F-D0F0-1947-9F59-5C5E0EA7F478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5200" b="1" dirty="0">
                <a:solidFill>
                  <a:schemeClr val="bg1"/>
                </a:solidFill>
              </a:rPr>
              <a:t>The </a:t>
            </a:r>
            <a:r>
              <a:rPr lang="pt-BR" sz="5200" b="1" dirty="0" err="1">
                <a:solidFill>
                  <a:schemeClr val="bg1"/>
                </a:solidFill>
              </a:rPr>
              <a:t>questions</a:t>
            </a:r>
            <a:endParaRPr lang="pt-BR" b="1" dirty="0">
              <a:solidFill>
                <a:schemeClr val="bg1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533B1-AB41-F84D-82D9-37A13E1EC47E}"/>
              </a:ext>
            </a:extLst>
          </p:cNvPr>
          <p:cNvSpPr/>
          <p:nvPr/>
        </p:nvSpPr>
        <p:spPr>
          <a:xfrm>
            <a:off x="609600" y="1329035"/>
            <a:ext cx="792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Statistical x clinical significance?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497366F-1A0C-411F-AAA1-C0A8E487259F}"/>
              </a:ext>
            </a:extLst>
          </p:cNvPr>
          <p:cNvSpPr/>
          <p:nvPr/>
        </p:nvSpPr>
        <p:spPr>
          <a:xfrm>
            <a:off x="609600" y="2354271"/>
            <a:ext cx="792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To whom does this finding apply?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3DEA50A-666C-4C3E-96FD-B74F890813C9}"/>
              </a:ext>
            </a:extLst>
          </p:cNvPr>
          <p:cNvSpPr/>
          <p:nvPr/>
        </p:nvSpPr>
        <p:spPr>
          <a:xfrm>
            <a:off x="609600" y="3349568"/>
            <a:ext cx="792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What about “real” patients?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2F8BCFD-81A5-4C4D-A881-3D28D4C616B8}"/>
              </a:ext>
            </a:extLst>
          </p:cNvPr>
          <p:cNvSpPr/>
          <p:nvPr/>
        </p:nvSpPr>
        <p:spPr>
          <a:xfrm>
            <a:off x="609600" y="4344865"/>
            <a:ext cx="792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What to do with all these findings?</a:t>
            </a:r>
          </a:p>
        </p:txBody>
      </p:sp>
    </p:spTree>
    <p:extLst>
      <p:ext uri="{BB962C8B-B14F-4D97-AF65-F5344CB8AC3E}">
        <p14:creationId xmlns:p14="http://schemas.microsoft.com/office/powerpoint/2010/main" val="8354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4B6BA8F-D0F0-1947-9F59-5C5E0EA7F478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5200" b="1" dirty="0">
                <a:solidFill>
                  <a:schemeClr val="bg1"/>
                </a:solidFill>
              </a:rPr>
              <a:t>The </a:t>
            </a:r>
            <a:r>
              <a:rPr lang="pt-BR" sz="5200" b="1" dirty="0" err="1">
                <a:solidFill>
                  <a:schemeClr val="bg1"/>
                </a:solidFill>
              </a:rPr>
              <a:t>questions</a:t>
            </a:r>
            <a:endParaRPr lang="pt-BR" b="1" dirty="0">
              <a:solidFill>
                <a:schemeClr val="bg1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68A7F-9046-9947-B832-A05B82E4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8453"/>
            <a:ext cx="9144000" cy="2520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BFD50-6746-5844-8620-26212A0FC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9910"/>
            <a:ext cx="9144000" cy="19905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37DB9F-5522-6040-832F-5C217FFF5C3C}"/>
              </a:ext>
            </a:extLst>
          </p:cNvPr>
          <p:cNvSpPr/>
          <p:nvPr/>
        </p:nvSpPr>
        <p:spPr>
          <a:xfrm>
            <a:off x="5240880" y="6486260"/>
            <a:ext cx="3903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https://arxiv.org/pdf/1503.01881v1.pdf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62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4B6BA8F-D0F0-1947-9F59-5C5E0EA7F478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5200" b="1" dirty="0">
                <a:solidFill>
                  <a:schemeClr val="bg1"/>
                </a:solidFill>
              </a:rPr>
              <a:t>The </a:t>
            </a:r>
            <a:r>
              <a:rPr lang="pt-BR" sz="5200" b="1" dirty="0" err="1">
                <a:solidFill>
                  <a:schemeClr val="bg1"/>
                </a:solidFill>
              </a:rPr>
              <a:t>needs</a:t>
            </a:r>
            <a:endParaRPr lang="pt-BR" b="1" dirty="0">
              <a:solidFill>
                <a:schemeClr val="bg1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533B1-AB41-F84D-82D9-37A13E1EC47E}"/>
              </a:ext>
            </a:extLst>
          </p:cNvPr>
          <p:cNvSpPr/>
          <p:nvPr/>
        </p:nvSpPr>
        <p:spPr>
          <a:xfrm>
            <a:off x="609600" y="1329035"/>
            <a:ext cx="792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Personalized assessment and treatment;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3DEA50A-666C-4C3E-96FD-B74F890813C9}"/>
              </a:ext>
            </a:extLst>
          </p:cNvPr>
          <p:cNvSpPr/>
          <p:nvPr/>
        </p:nvSpPr>
        <p:spPr>
          <a:xfrm>
            <a:off x="609600" y="2923541"/>
            <a:ext cx="792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Integrate findings and information;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2F8BCFD-81A5-4C4D-A881-3D28D4C616B8}"/>
              </a:ext>
            </a:extLst>
          </p:cNvPr>
          <p:cNvSpPr/>
          <p:nvPr/>
        </p:nvSpPr>
        <p:spPr>
          <a:xfrm>
            <a:off x="609600" y="4525814"/>
            <a:ext cx="792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Prevent disorders and outcomes instead of treating its consequences.</a:t>
            </a:r>
          </a:p>
        </p:txBody>
      </p:sp>
    </p:spTree>
    <p:extLst>
      <p:ext uri="{BB962C8B-B14F-4D97-AF65-F5344CB8AC3E}">
        <p14:creationId xmlns:p14="http://schemas.microsoft.com/office/powerpoint/2010/main" val="3604581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4B6BA8F-D0F0-1947-9F59-5C5E0EA7F478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5200" b="1" dirty="0" err="1">
                <a:solidFill>
                  <a:schemeClr val="bg1"/>
                </a:solidFill>
              </a:rPr>
              <a:t>How</a:t>
            </a:r>
            <a:r>
              <a:rPr lang="pt-BR" sz="5200" b="1" dirty="0">
                <a:solidFill>
                  <a:schemeClr val="bg1"/>
                </a:solidFill>
              </a:rPr>
              <a:t>?</a:t>
            </a:r>
            <a:endParaRPr lang="pt-BR" b="1" dirty="0">
              <a:solidFill>
                <a:schemeClr val="bg1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533B1-AB41-F84D-82D9-37A13E1EC47E}"/>
              </a:ext>
            </a:extLst>
          </p:cNvPr>
          <p:cNvSpPr/>
          <p:nvPr/>
        </p:nvSpPr>
        <p:spPr>
          <a:xfrm>
            <a:off x="289858" y="1029332"/>
            <a:ext cx="858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Predictive models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BFBF476-03B0-434C-B259-998F12331993}"/>
              </a:ext>
            </a:extLst>
          </p:cNvPr>
          <p:cNvSpPr/>
          <p:nvPr/>
        </p:nvSpPr>
        <p:spPr>
          <a:xfrm>
            <a:off x="287927" y="3746655"/>
            <a:ext cx="8585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Relevant phenotypes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66ED2AF-0DDA-4B9E-9739-BEB5FF883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1985227" y="2054569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4F72484-5798-4443-BE2C-9C1CE685A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2458764" y="1917994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CEE7194-4FF8-4248-8EFD-56101BDC6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2932301" y="210136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3888186-8C3B-42BE-AA0B-A758776AE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2242780" y="2611528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6283383-3B2C-404A-9D50-EB3C5173E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2668804" y="2710773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5B74A42-13BF-41D6-B27E-AD231CE27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1518373" y="4843065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E2FCBFF-F200-4B8D-8570-C78C3B036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2177267" y="467648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4EADF18-E2DA-421F-96A6-9650A8108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2686789" y="467648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4BEB4780-6373-45AF-BCAB-D32DD1854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1565681" y="5683144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61B39707-CB63-4136-A4BC-CBAA58A78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1930668" y="5293503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D9C372B-7FF7-48AE-BBDA-06F662ABF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3080157" y="5333241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59F4A4C-25C4-4B8E-BBA3-89D1E9FDF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2144415" y="6022189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D5D7D974-F685-4A89-91F7-4DB716A35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2766958" y="600140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DF86176-DC2E-4829-8261-4A16DC36C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2490102" y="5363443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C16762F0-1CFE-43A6-A705-BC5C7AB50ED4}"/>
              </a:ext>
            </a:extLst>
          </p:cNvPr>
          <p:cNvCxnSpPr>
            <a:cxnSpLocks/>
          </p:cNvCxnSpPr>
          <p:nvPr/>
        </p:nvCxnSpPr>
        <p:spPr>
          <a:xfrm flipV="1">
            <a:off x="3539084" y="2202764"/>
            <a:ext cx="680582" cy="251332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4">
            <a:extLst>
              <a:ext uri="{FF2B5EF4-FFF2-40B4-BE49-F238E27FC236}">
                <a16:creationId xmlns:a16="http://schemas.microsoft.com/office/drawing/2014/main" id="{2783C295-8B12-40C8-A66F-67EE055AF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4451744" y="195036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F242A53-A8F0-40EF-A4D7-470BFEF1C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4884120" y="195036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C78E9DFE-4176-4575-A9FB-2B955E7F5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5316495" y="195036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E60B068E-863C-46A8-8282-17A1F12CE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4433081" y="2730499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61B52469-5C49-4EAD-BC2A-5BAADD0C9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4845112" y="2730499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15E7590D-606F-4984-8719-80DA990B8FB3}"/>
              </a:ext>
            </a:extLst>
          </p:cNvPr>
          <p:cNvCxnSpPr>
            <a:cxnSpLocks/>
          </p:cNvCxnSpPr>
          <p:nvPr/>
        </p:nvCxnSpPr>
        <p:spPr>
          <a:xfrm rot="2700000" flipV="1">
            <a:off x="3539084" y="2681604"/>
            <a:ext cx="680582" cy="251332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BAC656DC-B81D-49F3-85D0-73905D079866}"/>
              </a:ext>
            </a:extLst>
          </p:cNvPr>
          <p:cNvCxnSpPr>
            <a:cxnSpLocks/>
          </p:cNvCxnSpPr>
          <p:nvPr/>
        </p:nvCxnSpPr>
        <p:spPr>
          <a:xfrm>
            <a:off x="3833429" y="5681711"/>
            <a:ext cx="1483066" cy="1433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4">
            <a:extLst>
              <a:ext uri="{FF2B5EF4-FFF2-40B4-BE49-F238E27FC236}">
                <a16:creationId xmlns:a16="http://schemas.microsoft.com/office/drawing/2014/main" id="{051AB5BB-2E3B-4C0E-BEB1-6C2509036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5581702" y="467648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431C18BE-27E7-4925-AB69-F79102318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6014078" y="467648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B83F614D-3AEC-424C-9EFC-453A306B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6446453" y="4676487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79E57A27-9AEC-40A9-AF63-0E6A3B584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5581702" y="5370021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9B34C194-C4C3-49C0-AD28-26F83D427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6014078" y="5370021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F4D7CF79-43AF-4BE0-864E-58624BD93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6446453" y="5370021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091B5125-F434-476D-B697-CA583AC66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5581702" y="6063555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77AFC632-6596-47D5-95C0-CF8730B20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6014078" y="6063555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F14983F-66DF-4ECA-8366-96B682EB3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6667" r="53437" b="24394"/>
          <a:stretch/>
        </p:blipFill>
        <p:spPr bwMode="auto">
          <a:xfrm>
            <a:off x="6446453" y="6063555"/>
            <a:ext cx="393368" cy="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32">
            <a:extLst>
              <a:ext uri="{FF2B5EF4-FFF2-40B4-BE49-F238E27FC236}">
                <a16:creationId xmlns:a16="http://schemas.microsoft.com/office/drawing/2014/main" id="{ACEADAC5-2E56-491C-AC22-6877CB72E22B}"/>
              </a:ext>
            </a:extLst>
          </p:cNvPr>
          <p:cNvSpPr/>
          <p:nvPr/>
        </p:nvSpPr>
        <p:spPr>
          <a:xfrm>
            <a:off x="5740113" y="2111587"/>
            <a:ext cx="1875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RESPONSIVE</a:t>
            </a:r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3AECCDAF-8827-4F4E-B9E8-2F2B1546C49F}"/>
              </a:ext>
            </a:extLst>
          </p:cNvPr>
          <p:cNvSpPr/>
          <p:nvPr/>
        </p:nvSpPr>
        <p:spPr>
          <a:xfrm>
            <a:off x="5316495" y="2878774"/>
            <a:ext cx="2435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NON-RESPONSIVE</a:t>
            </a:r>
          </a:p>
        </p:txBody>
      </p:sp>
      <p:sp>
        <p:nvSpPr>
          <p:cNvPr id="44" name="Rectangle 32">
            <a:extLst>
              <a:ext uri="{FF2B5EF4-FFF2-40B4-BE49-F238E27FC236}">
                <a16:creationId xmlns:a16="http://schemas.microsoft.com/office/drawing/2014/main" id="{99ECCA6C-1C0E-46F1-B8FB-1D50E943666C}"/>
              </a:ext>
            </a:extLst>
          </p:cNvPr>
          <p:cNvSpPr/>
          <p:nvPr/>
        </p:nvSpPr>
        <p:spPr>
          <a:xfrm>
            <a:off x="6878828" y="4859932"/>
            <a:ext cx="1246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CLUSTER A</a:t>
            </a:r>
          </a:p>
        </p:txBody>
      </p:sp>
      <p:sp>
        <p:nvSpPr>
          <p:cNvPr id="45" name="Rectangle 32">
            <a:extLst>
              <a:ext uri="{FF2B5EF4-FFF2-40B4-BE49-F238E27FC236}">
                <a16:creationId xmlns:a16="http://schemas.microsoft.com/office/drawing/2014/main" id="{9145E770-B8A3-4404-9E0A-C88FC49C4D77}"/>
              </a:ext>
            </a:extLst>
          </p:cNvPr>
          <p:cNvSpPr/>
          <p:nvPr/>
        </p:nvSpPr>
        <p:spPr>
          <a:xfrm>
            <a:off x="6878827" y="5508366"/>
            <a:ext cx="1246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CLUSTER B</a:t>
            </a:r>
          </a:p>
        </p:txBody>
      </p:sp>
      <p:sp>
        <p:nvSpPr>
          <p:cNvPr id="46" name="Rectangle 32">
            <a:extLst>
              <a:ext uri="{FF2B5EF4-FFF2-40B4-BE49-F238E27FC236}">
                <a16:creationId xmlns:a16="http://schemas.microsoft.com/office/drawing/2014/main" id="{B1900D4C-21EE-4AC2-A260-233850CE08FC}"/>
              </a:ext>
            </a:extLst>
          </p:cNvPr>
          <p:cNvSpPr/>
          <p:nvPr/>
        </p:nvSpPr>
        <p:spPr>
          <a:xfrm>
            <a:off x="6878828" y="6187397"/>
            <a:ext cx="1246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</a:rPr>
              <a:t>CLUSTER C</a:t>
            </a:r>
          </a:p>
        </p:txBody>
      </p:sp>
    </p:spTree>
    <p:extLst>
      <p:ext uri="{BB962C8B-B14F-4D97-AF65-F5344CB8AC3E}">
        <p14:creationId xmlns:p14="http://schemas.microsoft.com/office/powerpoint/2010/main" val="558234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656572"/>
            <a:ext cx="9144000" cy="1143000"/>
          </a:xfr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cs typeface="Times New Roman"/>
              </a:rPr>
              <a:t>OBJECTIVES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49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B2BD2F4-E753-4047-A2FD-B3DF726A4EA7}"/>
              </a:ext>
            </a:extLst>
          </p:cNvPr>
          <p:cNvSpPr/>
          <p:nvPr/>
        </p:nvSpPr>
        <p:spPr>
          <a:xfrm>
            <a:off x="827809" y="2555162"/>
            <a:ext cx="792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To determine applications of machine learning in psychiatry and mental health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E837375-1855-47A8-B806-7D815FC088FA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4400" b="1" dirty="0">
                <a:solidFill>
                  <a:schemeClr val="bg1"/>
                </a:solidFill>
              </a:rPr>
              <a:t>General </a:t>
            </a:r>
            <a:r>
              <a:rPr lang="pt-BR" sz="4400" b="1" dirty="0" err="1">
                <a:solidFill>
                  <a:schemeClr val="bg1"/>
                </a:solidFill>
              </a:rPr>
              <a:t>objective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19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B2BD2F4-E753-4047-A2FD-B3DF726A4EA7}"/>
              </a:ext>
            </a:extLst>
          </p:cNvPr>
          <p:cNvSpPr/>
          <p:nvPr/>
        </p:nvSpPr>
        <p:spPr>
          <a:xfrm>
            <a:off x="1219200" y="1329035"/>
            <a:ext cx="7924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To review the literature on machine learning use in bipolar disorder study;</a:t>
            </a:r>
          </a:p>
          <a:p>
            <a:pPr>
              <a:lnSpc>
                <a:spcPct val="100000"/>
              </a:lnSpc>
            </a:pPr>
            <a:endParaRPr lang="en-US" sz="3600" spc="-1" dirty="0"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600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To review the literature on machine learning applied to treatment outcome prediction;</a:t>
            </a:r>
          </a:p>
          <a:p>
            <a:pPr>
              <a:lnSpc>
                <a:spcPct val="100000"/>
              </a:lnSpc>
            </a:pPr>
            <a:endParaRPr lang="en-US" sz="3600" spc="-1" dirty="0">
              <a:uFill>
                <a:solidFill>
                  <a:srgbClr val="FFFFFF"/>
                </a:solidFill>
              </a:u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600" spc="-1" dirty="0">
                <a:uFill>
                  <a:solidFill>
                    <a:srgbClr val="FFFFFF"/>
                  </a:solidFill>
                </a:uFill>
                <a:latin typeface="Calibri" pitchFamily="34" charset="0"/>
              </a:rPr>
              <a:t>To use a machine learning approach to predict depressive courses.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E837375-1855-47A8-B806-7D815FC088FA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Specific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objectives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BD6BB3-AD1A-4C55-BB42-87A3F1E14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r="35916" b="67755"/>
          <a:stretch/>
        </p:blipFill>
        <p:spPr bwMode="auto">
          <a:xfrm>
            <a:off x="383614" y="2911229"/>
            <a:ext cx="644339" cy="771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D619491-B4D4-4F60-A9B8-DEE3A6ACB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27" b="67755"/>
          <a:stretch/>
        </p:blipFill>
        <p:spPr bwMode="auto">
          <a:xfrm>
            <a:off x="316295" y="1230491"/>
            <a:ext cx="778977" cy="771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A1314CB-BC26-4A34-A302-2FC045A60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2" t="4726" b="67755"/>
          <a:stretch/>
        </p:blipFill>
        <p:spPr bwMode="auto">
          <a:xfrm>
            <a:off x="375349" y="5224552"/>
            <a:ext cx="743996" cy="6582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41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656572"/>
            <a:ext cx="9144000" cy="1143000"/>
          </a:xfr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cs typeface="Times New Roman"/>
              </a:rPr>
              <a:t>STUDY 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40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STUDY 1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D38CB-09E0-1946-86AC-EEC830291179}"/>
              </a:ext>
            </a:extLst>
          </p:cNvPr>
          <p:cNvSpPr/>
          <p:nvPr/>
        </p:nvSpPr>
        <p:spPr>
          <a:xfrm>
            <a:off x="495120" y="1366897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dirty="0"/>
              <a:t>The impact of machine learning techniques in the study of bipolar disorder: A systematic review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17A6C-D6DE-5640-90DC-AA47BDC0507F}"/>
              </a:ext>
            </a:extLst>
          </p:cNvPr>
          <p:cNvSpPr/>
          <p:nvPr/>
        </p:nvSpPr>
        <p:spPr>
          <a:xfrm>
            <a:off x="495120" y="3574557"/>
            <a:ext cx="8153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>
                <a:latin typeface="Arial" panose="020B0604020202020204" pitchFamily="34" charset="0"/>
              </a:rPr>
              <a:t>Status: published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r>
              <a:rPr lang="en-CA" i="1" dirty="0">
                <a:latin typeface="Arial" panose="020B0604020202020204" pitchFamily="34" charset="0"/>
              </a:rPr>
              <a:t>Journal: Neuroscience &amp; Biobehavioral Reviews (IF: 8.299)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r>
              <a:rPr lang="en-CA" i="1" dirty="0">
                <a:latin typeface="Arial" panose="020B0604020202020204" pitchFamily="34" charset="0"/>
              </a:rPr>
              <a:t>Date of publication: September 2017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r>
              <a:rPr lang="en-CA" i="1" dirty="0">
                <a:latin typeface="Arial" panose="020B0604020202020204" pitchFamily="34" charset="0"/>
              </a:rPr>
              <a:t>Citations: 35 (google scholar)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endParaRPr lang="en-CA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986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STUDY 1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A9DD7-86CE-4F5F-B895-8AAFBD025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4" t="14041" r="6363" b="12021"/>
          <a:stretch/>
        </p:blipFill>
        <p:spPr>
          <a:xfrm>
            <a:off x="0" y="1220931"/>
            <a:ext cx="9133923" cy="44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58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656572"/>
            <a:ext cx="9144000" cy="1143000"/>
          </a:xfr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cs typeface="Times New Roman"/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55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Screening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selection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process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EE6EE6BC-578F-7348-84FF-B4D61BB1CBED}"/>
              </a:ext>
            </a:extLst>
          </p:cNvPr>
          <p:cNvSpPr txBox="1"/>
          <p:nvPr/>
        </p:nvSpPr>
        <p:spPr>
          <a:xfrm>
            <a:off x="644074" y="1064134"/>
            <a:ext cx="2331242" cy="923330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757 records identified through database searching</a:t>
            </a:r>
            <a:endParaRPr dirty="0"/>
          </a:p>
        </p:txBody>
      </p:sp>
      <p:sp>
        <p:nvSpPr>
          <p:cNvPr id="5" name="Google Shape;85;p1">
            <a:extLst>
              <a:ext uri="{FF2B5EF4-FFF2-40B4-BE49-F238E27FC236}">
                <a16:creationId xmlns:a16="http://schemas.microsoft.com/office/drawing/2014/main" id="{8FF325C0-7CBC-764A-B254-8DBD6539931F}"/>
              </a:ext>
            </a:extLst>
          </p:cNvPr>
          <p:cNvSpPr txBox="1"/>
          <p:nvPr/>
        </p:nvSpPr>
        <p:spPr>
          <a:xfrm>
            <a:off x="4121299" y="3035777"/>
            <a:ext cx="4378624" cy="92333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526 records excluded based on title and abstract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6;p1">
            <a:extLst>
              <a:ext uri="{FF2B5EF4-FFF2-40B4-BE49-F238E27FC236}">
                <a16:creationId xmlns:a16="http://schemas.microsoft.com/office/drawing/2014/main" id="{C962B64D-68F0-CB47-9805-BB71FF5D1A11}"/>
              </a:ext>
            </a:extLst>
          </p:cNvPr>
          <p:cNvSpPr txBox="1"/>
          <p:nvPr/>
        </p:nvSpPr>
        <p:spPr>
          <a:xfrm>
            <a:off x="642422" y="5024242"/>
            <a:ext cx="2332893" cy="646290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52* studies included in systematic review</a:t>
            </a:r>
            <a:endParaRPr dirty="0"/>
          </a:p>
        </p:txBody>
      </p:sp>
      <p:sp>
        <p:nvSpPr>
          <p:cNvPr id="7" name="Google Shape;87;p1">
            <a:extLst>
              <a:ext uri="{FF2B5EF4-FFF2-40B4-BE49-F238E27FC236}">
                <a16:creationId xmlns:a16="http://schemas.microsoft.com/office/drawing/2014/main" id="{EBFFADAB-8144-8046-85A8-2FE4B74CA8F6}"/>
              </a:ext>
            </a:extLst>
          </p:cNvPr>
          <p:cNvSpPr txBox="1"/>
          <p:nvPr/>
        </p:nvSpPr>
        <p:spPr>
          <a:xfrm>
            <a:off x="644074" y="2576815"/>
            <a:ext cx="2331242" cy="646331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602 records after duplicates removed</a:t>
            </a:r>
            <a:endParaRPr dirty="0"/>
          </a:p>
        </p:txBody>
      </p:sp>
      <p:sp>
        <p:nvSpPr>
          <p:cNvPr id="8" name="Google Shape;88;p1">
            <a:extLst>
              <a:ext uri="{FF2B5EF4-FFF2-40B4-BE49-F238E27FC236}">
                <a16:creationId xmlns:a16="http://schemas.microsoft.com/office/drawing/2014/main" id="{AE0E9076-2551-F641-8CB7-389BFC46AC02}"/>
              </a:ext>
            </a:extLst>
          </p:cNvPr>
          <p:cNvSpPr txBox="1"/>
          <p:nvPr/>
        </p:nvSpPr>
        <p:spPr>
          <a:xfrm>
            <a:off x="642423" y="3817689"/>
            <a:ext cx="2332893" cy="646331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 full-text articles assessed for eligibility</a:t>
            </a:r>
            <a:endParaRPr dirty="0"/>
          </a:p>
        </p:txBody>
      </p:sp>
      <p:sp>
        <p:nvSpPr>
          <p:cNvPr id="9" name="Google Shape;89;p1">
            <a:extLst>
              <a:ext uri="{FF2B5EF4-FFF2-40B4-BE49-F238E27FC236}">
                <a16:creationId xmlns:a16="http://schemas.microsoft.com/office/drawing/2014/main" id="{2D13D6DE-3D2C-9E43-BAC0-CFBF61C086AB}"/>
              </a:ext>
            </a:extLst>
          </p:cNvPr>
          <p:cNvSpPr txBox="1"/>
          <p:nvPr/>
        </p:nvSpPr>
        <p:spPr>
          <a:xfrm>
            <a:off x="4121299" y="4323100"/>
            <a:ext cx="4380274" cy="230828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full-text articles excluded:</a:t>
            </a:r>
            <a:endParaRPr dirty="0"/>
          </a:p>
          <a:p>
            <a:r>
              <a:rPr lang="en-US" dirty="0"/>
              <a:t>- 17 didn’t use machine learning techniques;</a:t>
            </a:r>
            <a:endParaRPr lang="en-CA" dirty="0"/>
          </a:p>
          <a:p>
            <a:r>
              <a:rPr lang="en-US" dirty="0"/>
              <a:t>- 4 have no intervention in the study;</a:t>
            </a:r>
            <a:endParaRPr lang="en-CA" dirty="0"/>
          </a:p>
          <a:p>
            <a:r>
              <a:rPr lang="en-US" dirty="0"/>
              <a:t>- 2 didn’t predicted response to treatment;</a:t>
            </a:r>
            <a:endParaRPr lang="en-CA" dirty="0"/>
          </a:p>
          <a:p>
            <a:r>
              <a:rPr lang="en-US" dirty="0"/>
              <a:t>- 1 was a pattern classification study;</a:t>
            </a:r>
            <a:endParaRPr lang="en-CA" dirty="0"/>
          </a:p>
          <a:p>
            <a:r>
              <a:rPr lang="en-US" dirty="0"/>
              <a:t>- 2 were conference abstracts;</a:t>
            </a:r>
            <a:endParaRPr lang="en-CA" dirty="0"/>
          </a:p>
          <a:p>
            <a:r>
              <a:rPr lang="en-US" dirty="0"/>
              <a:t>- 2 were review articles;</a:t>
            </a:r>
            <a:endParaRPr lang="en-CA" dirty="0"/>
          </a:p>
          <a:p>
            <a:r>
              <a:rPr lang="en-US" dirty="0"/>
              <a:t>- 1 was a supplementary material.</a:t>
            </a:r>
            <a:endParaRPr lang="en-CA" dirty="0"/>
          </a:p>
        </p:txBody>
      </p:sp>
      <p:cxnSp>
        <p:nvCxnSpPr>
          <p:cNvPr id="10" name="Google Shape;90;p1">
            <a:extLst>
              <a:ext uri="{FF2B5EF4-FFF2-40B4-BE49-F238E27FC236}">
                <a16:creationId xmlns:a16="http://schemas.microsoft.com/office/drawing/2014/main" id="{A9D04FA2-8E2E-C24E-8641-00A21B11FDCE}"/>
              </a:ext>
            </a:extLst>
          </p:cNvPr>
          <p:cNvCxnSpPr/>
          <p:nvPr/>
        </p:nvCxnSpPr>
        <p:spPr>
          <a:xfrm>
            <a:off x="2975316" y="1541836"/>
            <a:ext cx="1150034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" name="Google Shape;91;p1">
            <a:extLst>
              <a:ext uri="{FF2B5EF4-FFF2-40B4-BE49-F238E27FC236}">
                <a16:creationId xmlns:a16="http://schemas.microsoft.com/office/drawing/2014/main" id="{3A365BCE-3A04-CF44-8B0F-0796DFE8E623}"/>
              </a:ext>
            </a:extLst>
          </p:cNvPr>
          <p:cNvCxnSpPr/>
          <p:nvPr/>
        </p:nvCxnSpPr>
        <p:spPr>
          <a:xfrm>
            <a:off x="1812581" y="3474443"/>
            <a:ext cx="2300068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" name="Google Shape;92;p1">
            <a:extLst>
              <a:ext uri="{FF2B5EF4-FFF2-40B4-BE49-F238E27FC236}">
                <a16:creationId xmlns:a16="http://schemas.microsoft.com/office/drawing/2014/main" id="{E7C46DE4-459D-0446-989F-B26FA3381919}"/>
              </a:ext>
            </a:extLst>
          </p:cNvPr>
          <p:cNvCxnSpPr/>
          <p:nvPr/>
        </p:nvCxnSpPr>
        <p:spPr>
          <a:xfrm>
            <a:off x="1779756" y="4742098"/>
            <a:ext cx="2332893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" name="Google Shape;95;p1">
            <a:extLst>
              <a:ext uri="{FF2B5EF4-FFF2-40B4-BE49-F238E27FC236}">
                <a16:creationId xmlns:a16="http://schemas.microsoft.com/office/drawing/2014/main" id="{141FBC2A-665D-5345-B685-9CCDDF91D456}"/>
              </a:ext>
            </a:extLst>
          </p:cNvPr>
          <p:cNvCxnSpPr>
            <a:cxnSpLocks/>
          </p:cNvCxnSpPr>
          <p:nvPr/>
        </p:nvCxnSpPr>
        <p:spPr>
          <a:xfrm>
            <a:off x="1809695" y="1987464"/>
            <a:ext cx="0" cy="556157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" name="Google Shape;96;p1">
            <a:extLst>
              <a:ext uri="{FF2B5EF4-FFF2-40B4-BE49-F238E27FC236}">
                <a16:creationId xmlns:a16="http://schemas.microsoft.com/office/drawing/2014/main" id="{7C2EBC2B-3BC1-264E-9EB8-7687F2D64AC0}"/>
              </a:ext>
            </a:extLst>
          </p:cNvPr>
          <p:cNvSpPr txBox="1"/>
          <p:nvPr/>
        </p:nvSpPr>
        <p:spPr>
          <a:xfrm>
            <a:off x="4125350" y="1064134"/>
            <a:ext cx="4374567" cy="92333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Pubmed</a:t>
            </a: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253 articles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of Science: 204 articles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Embase</a:t>
            </a: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</a:t>
            </a: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articles</a:t>
            </a:r>
            <a:endParaRPr dirty="0"/>
          </a:p>
        </p:txBody>
      </p:sp>
      <p:cxnSp>
        <p:nvCxnSpPr>
          <p:cNvPr id="17" name="Google Shape;91;p1">
            <a:extLst>
              <a:ext uri="{FF2B5EF4-FFF2-40B4-BE49-F238E27FC236}">
                <a16:creationId xmlns:a16="http://schemas.microsoft.com/office/drawing/2014/main" id="{430AB010-0AEC-A644-A24B-41AD071A28C1}"/>
              </a:ext>
            </a:extLst>
          </p:cNvPr>
          <p:cNvCxnSpPr/>
          <p:nvPr/>
        </p:nvCxnSpPr>
        <p:spPr>
          <a:xfrm>
            <a:off x="1825282" y="2249221"/>
            <a:ext cx="2300068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Google Shape;96;p1">
            <a:extLst>
              <a:ext uri="{FF2B5EF4-FFF2-40B4-BE49-F238E27FC236}">
                <a16:creationId xmlns:a16="http://schemas.microsoft.com/office/drawing/2014/main" id="{96410F9B-AA8D-BD43-94C0-C2B3FC205FFE}"/>
              </a:ext>
            </a:extLst>
          </p:cNvPr>
          <p:cNvSpPr txBox="1"/>
          <p:nvPr/>
        </p:nvSpPr>
        <p:spPr>
          <a:xfrm>
            <a:off x="4125349" y="2140864"/>
            <a:ext cx="4374568" cy="36929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135</a:t>
            </a: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duplicates removed</a:t>
            </a:r>
            <a:endParaRPr dirty="0"/>
          </a:p>
        </p:txBody>
      </p:sp>
      <p:cxnSp>
        <p:nvCxnSpPr>
          <p:cNvPr id="22" name="Google Shape;95;p1">
            <a:extLst>
              <a:ext uri="{FF2B5EF4-FFF2-40B4-BE49-F238E27FC236}">
                <a16:creationId xmlns:a16="http://schemas.microsoft.com/office/drawing/2014/main" id="{667A693E-D0BE-584C-B620-AA5BED50F08D}"/>
              </a:ext>
            </a:extLst>
          </p:cNvPr>
          <p:cNvCxnSpPr>
            <a:cxnSpLocks/>
          </p:cNvCxnSpPr>
          <p:nvPr/>
        </p:nvCxnSpPr>
        <p:spPr>
          <a:xfrm>
            <a:off x="1793477" y="3219364"/>
            <a:ext cx="0" cy="556157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" name="Google Shape;95;p1">
            <a:extLst>
              <a:ext uri="{FF2B5EF4-FFF2-40B4-BE49-F238E27FC236}">
                <a16:creationId xmlns:a16="http://schemas.microsoft.com/office/drawing/2014/main" id="{A8817647-FCA6-FE43-8CCB-5D1033145E70}"/>
              </a:ext>
            </a:extLst>
          </p:cNvPr>
          <p:cNvCxnSpPr>
            <a:cxnSpLocks/>
          </p:cNvCxnSpPr>
          <p:nvPr/>
        </p:nvCxnSpPr>
        <p:spPr>
          <a:xfrm>
            <a:off x="1753015" y="4464020"/>
            <a:ext cx="0" cy="556157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769E5F3-E090-1F46-BF53-C611504E839D}"/>
              </a:ext>
            </a:extLst>
          </p:cNvPr>
          <p:cNvSpPr/>
          <p:nvPr/>
        </p:nvSpPr>
        <p:spPr>
          <a:xfrm>
            <a:off x="393700" y="6038048"/>
            <a:ext cx="3492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>
                <a:latin typeface="Arial" panose="020B0604020202020204" pitchFamily="34" charset="0"/>
              </a:rPr>
              <a:t>*1 additional study was included after screening for references</a:t>
            </a:r>
          </a:p>
        </p:txBody>
      </p:sp>
    </p:spTree>
    <p:extLst>
      <p:ext uri="{BB962C8B-B14F-4D97-AF65-F5344CB8AC3E}">
        <p14:creationId xmlns:p14="http://schemas.microsoft.com/office/powerpoint/2010/main" val="35759261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endParaRPr lang="pt-BR" sz="4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571500" y="1219101"/>
            <a:ext cx="63684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38 classification/diagnosis studies: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11 with </a:t>
            </a:r>
            <a:r>
              <a:rPr lang="en-US" sz="2400" dirty="0" err="1">
                <a:latin typeface="Arial" panose="020B0604020202020204" pitchFamily="34" charset="0"/>
              </a:rPr>
              <a:t>sMRI</a:t>
            </a:r>
            <a:endParaRPr lang="en-US" sz="24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13 with fMRI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5 with genetic analysis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4 using EEG measures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3 using neuropsychological tests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2 using a panel of serum biomarkers</a:t>
            </a:r>
          </a:p>
          <a:p>
            <a:endParaRPr lang="en-C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965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571500" y="1219101"/>
            <a:ext cx="7937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7 studies assessing clinical outcomes: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1 study assessed depression relapse;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3 studies assessed mood changes;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3 studies assessed suicidal behavior. 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2 studies assessing treatment response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4 studies using unsupervised learning</a:t>
            </a:r>
          </a:p>
          <a:p>
            <a:pPr marL="342900" indent="-342900">
              <a:buFontTx/>
              <a:buChar char="-"/>
            </a:pPr>
            <a:endParaRPr lang="en-C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4199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Meta-</a:t>
            </a: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analysis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571500" y="1219101"/>
            <a:ext cx="7937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12 studies included encompassing 16 predictive models;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Bipolar disorder patients vs. healthy controls.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C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180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Meta-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analysis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of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diagnostic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tests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8E1BF8-431C-3240-A63B-9C5154386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219" y="1143000"/>
            <a:ext cx="6045200" cy="457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DC32FB4-9572-8045-BA2B-01B3DD67C790}"/>
              </a:ext>
            </a:extLst>
          </p:cNvPr>
          <p:cNvSpPr/>
          <p:nvPr/>
        </p:nvSpPr>
        <p:spPr>
          <a:xfrm>
            <a:off x="2753591" y="5947233"/>
            <a:ext cx="4083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AdvOT596495f2"/>
              </a:rPr>
              <a:t>AUC = 0.698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10159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Meta-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analysis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of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diagnostic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tests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80E7E2-5A01-684E-B11E-44E13EDC1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220" y="1143000"/>
            <a:ext cx="6045200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7C856F-6E22-C64E-B042-7A447BF2EA26}"/>
              </a:ext>
            </a:extLst>
          </p:cNvPr>
          <p:cNvSpPr/>
          <p:nvPr/>
        </p:nvSpPr>
        <p:spPr>
          <a:xfrm>
            <a:off x="2140529" y="5949603"/>
            <a:ext cx="5318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AdvOT596495f2"/>
              </a:rPr>
              <a:t>AUC = 0.754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72984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Meta-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analysis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of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diagnostic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tests</a:t>
            </a: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1404AC-E959-3C4A-92CA-C3B1F12B0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219" y="1143000"/>
            <a:ext cx="6045200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EBE04E-677A-E542-8451-7466492AC3BC}"/>
              </a:ext>
            </a:extLst>
          </p:cNvPr>
          <p:cNvSpPr/>
          <p:nvPr/>
        </p:nvSpPr>
        <p:spPr>
          <a:xfrm>
            <a:off x="1330036" y="5936842"/>
            <a:ext cx="6993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AdvOT596495f2"/>
              </a:rPr>
              <a:t>AUC = 0.712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178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656572"/>
            <a:ext cx="9144000" cy="1143000"/>
          </a:xfr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cs typeface="Times New Roman"/>
              </a:rPr>
              <a:t>STUDY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98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STUDY 2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D38CB-09E0-1946-86AC-EEC830291179}"/>
              </a:ext>
            </a:extLst>
          </p:cNvPr>
          <p:cNvSpPr/>
          <p:nvPr/>
        </p:nvSpPr>
        <p:spPr>
          <a:xfrm>
            <a:off x="495120" y="1366897"/>
            <a:ext cx="8153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dirty="0"/>
              <a:t>Machine learning guided intervention trials in mental health: systematic review and methodological recommendations </a:t>
            </a:r>
          </a:p>
          <a:p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17A6C-D6DE-5640-90DC-AA47BDC0507F}"/>
              </a:ext>
            </a:extLst>
          </p:cNvPr>
          <p:cNvSpPr/>
          <p:nvPr/>
        </p:nvSpPr>
        <p:spPr>
          <a:xfrm>
            <a:off x="495120" y="3574557"/>
            <a:ext cx="8153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>
                <a:latin typeface="Arial" panose="020B0604020202020204" pitchFamily="34" charset="0"/>
              </a:rPr>
              <a:t>Status: under review for resubmission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r>
              <a:rPr lang="en-CA" i="1" dirty="0">
                <a:latin typeface="Arial" panose="020B0604020202020204" pitchFamily="34" charset="0"/>
              </a:rPr>
              <a:t>Journal: Molecular Psychiatry (IF: 13.204)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r>
              <a:rPr lang="en-CA" i="1" dirty="0">
                <a:latin typeface="Arial" panose="020B0604020202020204" pitchFamily="34" charset="0"/>
              </a:rPr>
              <a:t>In collaboration with: Prof. Benson Mwangi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r>
              <a:rPr lang="en-CA" i="1" dirty="0">
                <a:latin typeface="Arial" panose="020B0604020202020204" pitchFamily="34" charset="0"/>
              </a:rPr>
              <a:t>PROSPERO: CRD42017072559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endParaRPr lang="en-CA" i="1" dirty="0"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26F48B8-E7A1-CF40-A776-354B2048C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700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14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Rationale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 descr="Image result for trial and error icon">
            <a:extLst>
              <a:ext uri="{FF2B5EF4-FFF2-40B4-BE49-F238E27FC236}">
                <a16:creationId xmlns:a16="http://schemas.microsoft.com/office/drawing/2014/main" id="{033522FC-D93B-49A0-BEF6-29ACD46C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0" y="1413164"/>
            <a:ext cx="1164868" cy="116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roup icon">
            <a:extLst>
              <a:ext uri="{FF2B5EF4-FFF2-40B4-BE49-F238E27FC236}">
                <a16:creationId xmlns:a16="http://schemas.microsoft.com/office/drawing/2014/main" id="{877928A6-1FF2-4B35-AFB5-755DF66FF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5" y="3059972"/>
            <a:ext cx="1327758" cy="132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ile books icon">
            <a:extLst>
              <a:ext uri="{FF2B5EF4-FFF2-40B4-BE49-F238E27FC236}">
                <a16:creationId xmlns:a16="http://schemas.microsoft.com/office/drawing/2014/main" id="{5DFC06C8-0BA1-46AC-B40A-F2FABE02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5" y="4869670"/>
            <a:ext cx="1371398" cy="137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8B3F2-DF7D-43E8-BEAA-FB90DA5C3CA3}"/>
              </a:ext>
            </a:extLst>
          </p:cNvPr>
          <p:cNvSpPr/>
          <p:nvPr/>
        </p:nvSpPr>
        <p:spPr>
          <a:xfrm>
            <a:off x="1808018" y="1703210"/>
            <a:ext cx="636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>
                <a:latin typeface="Arial" panose="020B0604020202020204" pitchFamily="34" charset="0"/>
              </a:rPr>
              <a:t>Trial and error approach;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234D2-FEC8-4B11-96F2-B3246F8E6D9E}"/>
              </a:ext>
            </a:extLst>
          </p:cNvPr>
          <p:cNvSpPr/>
          <p:nvPr/>
        </p:nvSpPr>
        <p:spPr>
          <a:xfrm>
            <a:off x="1960418" y="5262981"/>
            <a:ext cx="636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>
                <a:latin typeface="Arial" panose="020B0604020202020204" pitchFamily="34" charset="0"/>
              </a:rPr>
              <a:t>“Too many studies”;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D8B000-36E6-4193-80B2-166544C93005}"/>
              </a:ext>
            </a:extLst>
          </p:cNvPr>
          <p:cNvSpPr/>
          <p:nvPr/>
        </p:nvSpPr>
        <p:spPr>
          <a:xfrm>
            <a:off x="1960418" y="3581400"/>
            <a:ext cx="636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>
                <a:latin typeface="Arial" panose="020B0604020202020204" pitchFamily="34" charset="0"/>
              </a:rPr>
              <a:t>One-size fits-all assumption;</a:t>
            </a:r>
          </a:p>
        </p:txBody>
      </p:sp>
    </p:spTree>
    <p:extLst>
      <p:ext uri="{BB962C8B-B14F-4D97-AF65-F5344CB8AC3E}">
        <p14:creationId xmlns:p14="http://schemas.microsoft.com/office/powerpoint/2010/main" val="1335036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>
                <a:solidFill>
                  <a:schemeClr val="bg1"/>
                </a:solidFill>
              </a:rPr>
              <a:t>“Data </a:t>
            </a:r>
            <a:r>
              <a:rPr lang="pt-BR" sz="4400" b="1" dirty="0" err="1">
                <a:solidFill>
                  <a:schemeClr val="bg1"/>
                </a:solidFill>
              </a:rPr>
              <a:t>never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sleeps</a:t>
            </a:r>
            <a:r>
              <a:rPr lang="pt-BR" sz="4400" b="1" dirty="0">
                <a:solidFill>
                  <a:schemeClr val="bg1"/>
                </a:solidFill>
              </a:rPr>
              <a:t>”</a:t>
            </a: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218" name="Picture 2" descr="Related image">
            <a:extLst>
              <a:ext uri="{FF2B5EF4-FFF2-40B4-BE49-F238E27FC236}">
                <a16:creationId xmlns:a16="http://schemas.microsoft.com/office/drawing/2014/main" id="{B34AF3CA-94D1-473D-96CA-92B56D3269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2" y="827774"/>
            <a:ext cx="8530936" cy="6030898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BB3198C-EBEA-4ABD-A23E-E45B134B41CC}"/>
              </a:ext>
            </a:extLst>
          </p:cNvPr>
          <p:cNvSpPr/>
          <p:nvPr/>
        </p:nvSpPr>
        <p:spPr>
          <a:xfrm>
            <a:off x="301336" y="1672936"/>
            <a:ext cx="3283528" cy="1995055"/>
          </a:xfrm>
          <a:custGeom>
            <a:avLst/>
            <a:gdLst>
              <a:gd name="connsiteX0" fmla="*/ 0 w 3283528"/>
              <a:gd name="connsiteY0" fmla="*/ 0 h 1995055"/>
              <a:gd name="connsiteX1" fmla="*/ 10391 w 3283528"/>
              <a:gd name="connsiteY1" fmla="*/ 1475509 h 1995055"/>
              <a:gd name="connsiteX2" fmla="*/ 3221182 w 3283528"/>
              <a:gd name="connsiteY2" fmla="*/ 1995055 h 1995055"/>
              <a:gd name="connsiteX3" fmla="*/ 3283528 w 3283528"/>
              <a:gd name="connsiteY3" fmla="*/ 1672937 h 1995055"/>
              <a:gd name="connsiteX4" fmla="*/ 0 w 3283528"/>
              <a:gd name="connsiteY4" fmla="*/ 0 h 199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3528" h="1995055">
                <a:moveTo>
                  <a:pt x="0" y="0"/>
                </a:moveTo>
                <a:cubicBezTo>
                  <a:pt x="3464" y="491836"/>
                  <a:pt x="6927" y="983673"/>
                  <a:pt x="10391" y="1475509"/>
                </a:cubicBezTo>
                <a:lnTo>
                  <a:pt x="3221182" y="1995055"/>
                </a:lnTo>
                <a:lnTo>
                  <a:pt x="3283528" y="1672937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5B43EA-BE97-4E28-8D05-AB31837A3ADF}"/>
              </a:ext>
            </a:extLst>
          </p:cNvPr>
          <p:cNvSpPr/>
          <p:nvPr/>
        </p:nvSpPr>
        <p:spPr>
          <a:xfrm>
            <a:off x="5382491" y="831273"/>
            <a:ext cx="3460173" cy="2493818"/>
          </a:xfrm>
          <a:custGeom>
            <a:avLst/>
            <a:gdLst>
              <a:gd name="connsiteX0" fmla="*/ 0 w 3460173"/>
              <a:gd name="connsiteY0" fmla="*/ 2182091 h 2493818"/>
              <a:gd name="connsiteX1" fmla="*/ 2192482 w 3460173"/>
              <a:gd name="connsiteY1" fmla="*/ 10391 h 2493818"/>
              <a:gd name="connsiteX2" fmla="*/ 3460173 w 3460173"/>
              <a:gd name="connsiteY2" fmla="*/ 0 h 2493818"/>
              <a:gd name="connsiteX3" fmla="*/ 3449782 w 3460173"/>
              <a:gd name="connsiteY3" fmla="*/ 831272 h 2493818"/>
              <a:gd name="connsiteX4" fmla="*/ 155864 w 3460173"/>
              <a:gd name="connsiteY4" fmla="*/ 2493818 h 2493818"/>
              <a:gd name="connsiteX5" fmla="*/ 0 w 3460173"/>
              <a:gd name="connsiteY5" fmla="*/ 2182091 h 249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0173" h="2493818">
                <a:moveTo>
                  <a:pt x="0" y="2182091"/>
                </a:moveTo>
                <a:lnTo>
                  <a:pt x="2192482" y="10391"/>
                </a:lnTo>
                <a:lnTo>
                  <a:pt x="3460173" y="0"/>
                </a:lnTo>
                <a:lnTo>
                  <a:pt x="3449782" y="831272"/>
                </a:lnTo>
                <a:lnTo>
                  <a:pt x="155864" y="2493818"/>
                </a:lnTo>
                <a:lnTo>
                  <a:pt x="0" y="2182091"/>
                </a:ln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CFCD2E3-ABCE-4DC4-8B09-EBAFF54C598E}"/>
              </a:ext>
            </a:extLst>
          </p:cNvPr>
          <p:cNvSpPr/>
          <p:nvPr/>
        </p:nvSpPr>
        <p:spPr>
          <a:xfrm>
            <a:off x="5569527" y="1724891"/>
            <a:ext cx="3273137" cy="1963882"/>
          </a:xfrm>
          <a:custGeom>
            <a:avLst/>
            <a:gdLst>
              <a:gd name="connsiteX0" fmla="*/ 0 w 3273137"/>
              <a:gd name="connsiteY0" fmla="*/ 1631373 h 1963882"/>
              <a:gd name="connsiteX1" fmla="*/ 62346 w 3273137"/>
              <a:gd name="connsiteY1" fmla="*/ 1963882 h 1963882"/>
              <a:gd name="connsiteX2" fmla="*/ 3262746 w 3273137"/>
              <a:gd name="connsiteY2" fmla="*/ 1444336 h 1963882"/>
              <a:gd name="connsiteX3" fmla="*/ 3273137 w 3273137"/>
              <a:gd name="connsiteY3" fmla="*/ 0 h 1963882"/>
              <a:gd name="connsiteX4" fmla="*/ 0 w 3273137"/>
              <a:gd name="connsiteY4" fmla="*/ 1631373 h 196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3137" h="1963882">
                <a:moveTo>
                  <a:pt x="0" y="1631373"/>
                </a:moveTo>
                <a:lnTo>
                  <a:pt x="62346" y="1963882"/>
                </a:lnTo>
                <a:lnTo>
                  <a:pt x="3262746" y="1444336"/>
                </a:lnTo>
                <a:cubicBezTo>
                  <a:pt x="3266210" y="962891"/>
                  <a:pt x="3269673" y="481445"/>
                  <a:pt x="3273137" y="0"/>
                </a:cubicBezTo>
                <a:lnTo>
                  <a:pt x="0" y="1631373"/>
                </a:ln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Rationale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0" name="Picture 2" descr="Image result for heterogeneous icon">
            <a:extLst>
              <a:ext uri="{FF2B5EF4-FFF2-40B4-BE49-F238E27FC236}">
                <a16:creationId xmlns:a16="http://schemas.microsoft.com/office/drawing/2014/main" id="{60F9DA8C-CB6D-4A5F-95A1-6BF695AC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6" y="1351939"/>
            <a:ext cx="1323109" cy="1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ecision making icon">
            <a:extLst>
              <a:ext uri="{FF2B5EF4-FFF2-40B4-BE49-F238E27FC236}">
                <a16:creationId xmlns:a16="http://schemas.microsoft.com/office/drawing/2014/main" id="{883AA94A-4034-424B-B491-9B801FBC8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8" y="3179253"/>
            <a:ext cx="1059873" cy="10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individual icon">
            <a:extLst>
              <a:ext uri="{FF2B5EF4-FFF2-40B4-BE49-F238E27FC236}">
                <a16:creationId xmlns:a16="http://schemas.microsoft.com/office/drawing/2014/main" id="{EC10DF22-D680-42F4-877F-7055B9B93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7388" r="7783" b="13369"/>
          <a:stretch/>
        </p:blipFill>
        <p:spPr bwMode="auto">
          <a:xfrm>
            <a:off x="401507" y="4846908"/>
            <a:ext cx="1159093" cy="11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E5C214-E3DF-47F6-ABF9-A5D0A60FF52F}"/>
              </a:ext>
            </a:extLst>
          </p:cNvPr>
          <p:cNvSpPr/>
          <p:nvPr/>
        </p:nvSpPr>
        <p:spPr>
          <a:xfrm>
            <a:off x="1808018" y="1703210"/>
            <a:ext cx="636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>
                <a:latin typeface="Arial" panose="020B0604020202020204" pitchFamily="34" charset="0"/>
              </a:rPr>
              <a:t>Heterogeneity;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D224B-947E-48CF-B89F-37C10B640EFF}"/>
              </a:ext>
            </a:extLst>
          </p:cNvPr>
          <p:cNvSpPr/>
          <p:nvPr/>
        </p:nvSpPr>
        <p:spPr>
          <a:xfrm>
            <a:off x="1929065" y="5145876"/>
            <a:ext cx="636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>
                <a:latin typeface="Arial" panose="020B0604020202020204" pitchFamily="34" charset="0"/>
              </a:rPr>
              <a:t>Individualized approach;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DF8DE2-3DDE-4396-913A-D6A8E8132A0C}"/>
              </a:ext>
            </a:extLst>
          </p:cNvPr>
          <p:cNvSpPr/>
          <p:nvPr/>
        </p:nvSpPr>
        <p:spPr>
          <a:xfrm>
            <a:off x="1960418" y="3581400"/>
            <a:ext cx="636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>
                <a:latin typeface="Arial" panose="020B0604020202020204" pitchFamily="34" charset="0"/>
              </a:rPr>
              <a:t>Assisted clinical decision;</a:t>
            </a:r>
          </a:p>
        </p:txBody>
      </p:sp>
    </p:spTree>
    <p:extLst>
      <p:ext uri="{BB962C8B-B14F-4D97-AF65-F5344CB8AC3E}">
        <p14:creationId xmlns:p14="http://schemas.microsoft.com/office/powerpoint/2010/main" val="33251116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Rationale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901700" y="2285901"/>
            <a:ext cx="79375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dirty="0"/>
              <a:t>In the present study, we aimed to systematically review* studies that used </a:t>
            </a:r>
            <a:r>
              <a:rPr lang="en-CA" sz="3600" b="1" dirty="0"/>
              <a:t>machine learning </a:t>
            </a:r>
            <a:r>
              <a:rPr lang="en-CA" sz="3600" dirty="0"/>
              <a:t>techniques to </a:t>
            </a:r>
            <a:r>
              <a:rPr lang="en-CA" sz="3600" b="1" dirty="0"/>
              <a:t>predict treatment response</a:t>
            </a:r>
            <a:r>
              <a:rPr lang="en-CA" sz="3600" dirty="0"/>
              <a:t> in patients with psychiatric disorders. </a:t>
            </a:r>
            <a:endParaRPr lang="en-CA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5BC5C8-1913-5643-BFA5-2189F9E05438}"/>
              </a:ext>
            </a:extLst>
          </p:cNvPr>
          <p:cNvSpPr/>
          <p:nvPr/>
        </p:nvSpPr>
        <p:spPr>
          <a:xfrm>
            <a:off x="784225" y="6144819"/>
            <a:ext cx="6696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* According to the PRISMA statement</a:t>
            </a:r>
          </a:p>
        </p:txBody>
      </p:sp>
    </p:spTree>
    <p:extLst>
      <p:ext uri="{BB962C8B-B14F-4D97-AF65-F5344CB8AC3E}">
        <p14:creationId xmlns:p14="http://schemas.microsoft.com/office/powerpoint/2010/main" val="653952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Inclusion</a:t>
            </a:r>
            <a:r>
              <a:rPr lang="pt-BR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exclusion</a:t>
            </a:r>
            <a:r>
              <a:rPr lang="pt-BR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criteria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2257425" y="1212850"/>
            <a:ext cx="63684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Intervention studies – pharmacological and non-pharmacological;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Psychiatric disorders;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</a:rPr>
              <a:t>Used a supervised learning approach to predict treatment response.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ACA5CB2-8C75-EE45-B778-BB0E4F7DA8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900" y="1212850"/>
            <a:ext cx="1685925" cy="1685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67DB7-0269-894E-9479-7BF088C697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500" y="3616325"/>
            <a:ext cx="1685925" cy="16859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00699A-131F-6B4C-A16A-A32BD75249DC}"/>
              </a:ext>
            </a:extLst>
          </p:cNvPr>
          <p:cNvSpPr/>
          <p:nvPr/>
        </p:nvSpPr>
        <p:spPr>
          <a:xfrm>
            <a:off x="2257425" y="3616325"/>
            <a:ext cx="6696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Unsupervised/clustering studies;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Review studies.</a:t>
            </a:r>
          </a:p>
        </p:txBody>
      </p:sp>
    </p:spTree>
    <p:extLst>
      <p:ext uri="{BB962C8B-B14F-4D97-AF65-F5344CB8AC3E}">
        <p14:creationId xmlns:p14="http://schemas.microsoft.com/office/powerpoint/2010/main" val="42588867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Screening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selection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process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EE6EE6BC-578F-7348-84FF-B4D61BB1CBED}"/>
              </a:ext>
            </a:extLst>
          </p:cNvPr>
          <p:cNvSpPr txBox="1"/>
          <p:nvPr/>
        </p:nvSpPr>
        <p:spPr>
          <a:xfrm>
            <a:off x="644074" y="1064134"/>
            <a:ext cx="2331242" cy="923330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6462 records identified through database searching</a:t>
            </a:r>
            <a:endParaRPr dirty="0"/>
          </a:p>
        </p:txBody>
      </p:sp>
      <p:sp>
        <p:nvSpPr>
          <p:cNvPr id="5" name="Google Shape;85;p1">
            <a:extLst>
              <a:ext uri="{FF2B5EF4-FFF2-40B4-BE49-F238E27FC236}">
                <a16:creationId xmlns:a16="http://schemas.microsoft.com/office/drawing/2014/main" id="{8FF325C0-7CBC-764A-B254-8DBD6539931F}"/>
              </a:ext>
            </a:extLst>
          </p:cNvPr>
          <p:cNvSpPr txBox="1"/>
          <p:nvPr/>
        </p:nvSpPr>
        <p:spPr>
          <a:xfrm>
            <a:off x="4121299" y="3035777"/>
            <a:ext cx="4378624" cy="92333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4672 records excluded based on title and abstract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6;p1">
            <a:extLst>
              <a:ext uri="{FF2B5EF4-FFF2-40B4-BE49-F238E27FC236}">
                <a16:creationId xmlns:a16="http://schemas.microsoft.com/office/drawing/2014/main" id="{C962B64D-68F0-CB47-9805-BB71FF5D1A11}"/>
              </a:ext>
            </a:extLst>
          </p:cNvPr>
          <p:cNvSpPr txBox="1"/>
          <p:nvPr/>
        </p:nvSpPr>
        <p:spPr>
          <a:xfrm>
            <a:off x="642422" y="5024242"/>
            <a:ext cx="2332893" cy="646290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61* studies included in systematic review</a:t>
            </a:r>
            <a:endParaRPr dirty="0"/>
          </a:p>
        </p:txBody>
      </p:sp>
      <p:sp>
        <p:nvSpPr>
          <p:cNvPr id="7" name="Google Shape;87;p1">
            <a:extLst>
              <a:ext uri="{FF2B5EF4-FFF2-40B4-BE49-F238E27FC236}">
                <a16:creationId xmlns:a16="http://schemas.microsoft.com/office/drawing/2014/main" id="{EBFFADAB-8144-8046-85A8-2FE4B74CA8F6}"/>
              </a:ext>
            </a:extLst>
          </p:cNvPr>
          <p:cNvSpPr txBox="1"/>
          <p:nvPr/>
        </p:nvSpPr>
        <p:spPr>
          <a:xfrm>
            <a:off x="644074" y="2576815"/>
            <a:ext cx="2331242" cy="646331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4756 records after duplicates removed</a:t>
            </a:r>
            <a:endParaRPr dirty="0"/>
          </a:p>
        </p:txBody>
      </p:sp>
      <p:sp>
        <p:nvSpPr>
          <p:cNvPr id="8" name="Google Shape;88;p1">
            <a:extLst>
              <a:ext uri="{FF2B5EF4-FFF2-40B4-BE49-F238E27FC236}">
                <a16:creationId xmlns:a16="http://schemas.microsoft.com/office/drawing/2014/main" id="{AE0E9076-2551-F641-8CB7-389BFC46AC02}"/>
              </a:ext>
            </a:extLst>
          </p:cNvPr>
          <p:cNvSpPr txBox="1"/>
          <p:nvPr/>
        </p:nvSpPr>
        <p:spPr>
          <a:xfrm>
            <a:off x="642423" y="3817689"/>
            <a:ext cx="2332893" cy="646331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 full-text articles assessed for eligibility</a:t>
            </a:r>
            <a:endParaRPr dirty="0"/>
          </a:p>
        </p:txBody>
      </p:sp>
      <p:sp>
        <p:nvSpPr>
          <p:cNvPr id="9" name="Google Shape;89;p1">
            <a:extLst>
              <a:ext uri="{FF2B5EF4-FFF2-40B4-BE49-F238E27FC236}">
                <a16:creationId xmlns:a16="http://schemas.microsoft.com/office/drawing/2014/main" id="{2D13D6DE-3D2C-9E43-BAC0-CFBF61C086AB}"/>
              </a:ext>
            </a:extLst>
          </p:cNvPr>
          <p:cNvSpPr txBox="1"/>
          <p:nvPr/>
        </p:nvSpPr>
        <p:spPr>
          <a:xfrm>
            <a:off x="4121299" y="4323100"/>
            <a:ext cx="4380274" cy="230828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full-text articles excluded:</a:t>
            </a:r>
            <a:endParaRPr dirty="0"/>
          </a:p>
          <a:p>
            <a:r>
              <a:rPr lang="en-US" dirty="0"/>
              <a:t>- 17 didn’t use machine learning techniques;</a:t>
            </a:r>
            <a:endParaRPr lang="en-CA" dirty="0"/>
          </a:p>
          <a:p>
            <a:r>
              <a:rPr lang="en-US" dirty="0"/>
              <a:t>- 4 have no intervention in the study;</a:t>
            </a:r>
            <a:endParaRPr lang="en-CA" dirty="0"/>
          </a:p>
          <a:p>
            <a:r>
              <a:rPr lang="en-US" dirty="0"/>
              <a:t>- 2 didn’t predicted response to treatment;</a:t>
            </a:r>
            <a:endParaRPr lang="en-CA" dirty="0"/>
          </a:p>
          <a:p>
            <a:r>
              <a:rPr lang="en-US" dirty="0"/>
              <a:t>- 1 was a pattern classification study;</a:t>
            </a:r>
            <a:endParaRPr lang="en-CA" dirty="0"/>
          </a:p>
          <a:p>
            <a:r>
              <a:rPr lang="en-US" dirty="0"/>
              <a:t>- 2 were conference abstracts;</a:t>
            </a:r>
            <a:endParaRPr lang="en-CA" dirty="0"/>
          </a:p>
          <a:p>
            <a:r>
              <a:rPr lang="en-US" dirty="0"/>
              <a:t>- 2 were review articles;</a:t>
            </a:r>
            <a:endParaRPr lang="en-CA" dirty="0"/>
          </a:p>
          <a:p>
            <a:r>
              <a:rPr lang="en-US" dirty="0"/>
              <a:t>- 1 was a supplementary material.</a:t>
            </a:r>
            <a:endParaRPr lang="en-CA" dirty="0"/>
          </a:p>
        </p:txBody>
      </p:sp>
      <p:cxnSp>
        <p:nvCxnSpPr>
          <p:cNvPr id="10" name="Google Shape;90;p1">
            <a:extLst>
              <a:ext uri="{FF2B5EF4-FFF2-40B4-BE49-F238E27FC236}">
                <a16:creationId xmlns:a16="http://schemas.microsoft.com/office/drawing/2014/main" id="{A9D04FA2-8E2E-C24E-8641-00A21B11FDCE}"/>
              </a:ext>
            </a:extLst>
          </p:cNvPr>
          <p:cNvCxnSpPr/>
          <p:nvPr/>
        </p:nvCxnSpPr>
        <p:spPr>
          <a:xfrm>
            <a:off x="2975316" y="1541836"/>
            <a:ext cx="1150034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" name="Google Shape;91;p1">
            <a:extLst>
              <a:ext uri="{FF2B5EF4-FFF2-40B4-BE49-F238E27FC236}">
                <a16:creationId xmlns:a16="http://schemas.microsoft.com/office/drawing/2014/main" id="{3A365BCE-3A04-CF44-8B0F-0796DFE8E623}"/>
              </a:ext>
            </a:extLst>
          </p:cNvPr>
          <p:cNvCxnSpPr/>
          <p:nvPr/>
        </p:nvCxnSpPr>
        <p:spPr>
          <a:xfrm>
            <a:off x="1812581" y="3474443"/>
            <a:ext cx="2300068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" name="Google Shape;92;p1">
            <a:extLst>
              <a:ext uri="{FF2B5EF4-FFF2-40B4-BE49-F238E27FC236}">
                <a16:creationId xmlns:a16="http://schemas.microsoft.com/office/drawing/2014/main" id="{E7C46DE4-459D-0446-989F-B26FA3381919}"/>
              </a:ext>
            </a:extLst>
          </p:cNvPr>
          <p:cNvCxnSpPr/>
          <p:nvPr/>
        </p:nvCxnSpPr>
        <p:spPr>
          <a:xfrm>
            <a:off x="1779756" y="4742098"/>
            <a:ext cx="2332893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" name="Google Shape;95;p1">
            <a:extLst>
              <a:ext uri="{FF2B5EF4-FFF2-40B4-BE49-F238E27FC236}">
                <a16:creationId xmlns:a16="http://schemas.microsoft.com/office/drawing/2014/main" id="{141FBC2A-665D-5345-B685-9CCDDF91D456}"/>
              </a:ext>
            </a:extLst>
          </p:cNvPr>
          <p:cNvCxnSpPr>
            <a:cxnSpLocks/>
          </p:cNvCxnSpPr>
          <p:nvPr/>
        </p:nvCxnSpPr>
        <p:spPr>
          <a:xfrm>
            <a:off x="1809695" y="1987464"/>
            <a:ext cx="0" cy="556157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" name="Google Shape;96;p1">
            <a:extLst>
              <a:ext uri="{FF2B5EF4-FFF2-40B4-BE49-F238E27FC236}">
                <a16:creationId xmlns:a16="http://schemas.microsoft.com/office/drawing/2014/main" id="{7C2EBC2B-3BC1-264E-9EB8-7687F2D64AC0}"/>
              </a:ext>
            </a:extLst>
          </p:cNvPr>
          <p:cNvSpPr txBox="1"/>
          <p:nvPr/>
        </p:nvSpPr>
        <p:spPr>
          <a:xfrm>
            <a:off x="4125350" y="1064134"/>
            <a:ext cx="4374567" cy="92333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Pubmed</a:t>
            </a: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2105 articles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of Science 2973 articles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Embase</a:t>
            </a: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1384 articles</a:t>
            </a:r>
            <a:endParaRPr dirty="0"/>
          </a:p>
        </p:txBody>
      </p:sp>
      <p:cxnSp>
        <p:nvCxnSpPr>
          <p:cNvPr id="17" name="Google Shape;91;p1">
            <a:extLst>
              <a:ext uri="{FF2B5EF4-FFF2-40B4-BE49-F238E27FC236}">
                <a16:creationId xmlns:a16="http://schemas.microsoft.com/office/drawing/2014/main" id="{430AB010-0AEC-A644-A24B-41AD071A28C1}"/>
              </a:ext>
            </a:extLst>
          </p:cNvPr>
          <p:cNvCxnSpPr/>
          <p:nvPr/>
        </p:nvCxnSpPr>
        <p:spPr>
          <a:xfrm>
            <a:off x="1825282" y="2249221"/>
            <a:ext cx="2300068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Google Shape;96;p1">
            <a:extLst>
              <a:ext uri="{FF2B5EF4-FFF2-40B4-BE49-F238E27FC236}">
                <a16:creationId xmlns:a16="http://schemas.microsoft.com/office/drawing/2014/main" id="{96410F9B-AA8D-BD43-94C0-C2B3FC205FFE}"/>
              </a:ext>
            </a:extLst>
          </p:cNvPr>
          <p:cNvSpPr txBox="1"/>
          <p:nvPr/>
        </p:nvSpPr>
        <p:spPr>
          <a:xfrm>
            <a:off x="4125349" y="2140864"/>
            <a:ext cx="4374568" cy="36929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1706</a:t>
            </a: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duplicates removed</a:t>
            </a:r>
            <a:endParaRPr dirty="0"/>
          </a:p>
        </p:txBody>
      </p:sp>
      <p:cxnSp>
        <p:nvCxnSpPr>
          <p:cNvPr id="22" name="Google Shape;95;p1">
            <a:extLst>
              <a:ext uri="{FF2B5EF4-FFF2-40B4-BE49-F238E27FC236}">
                <a16:creationId xmlns:a16="http://schemas.microsoft.com/office/drawing/2014/main" id="{667A693E-D0BE-584C-B620-AA5BED50F08D}"/>
              </a:ext>
            </a:extLst>
          </p:cNvPr>
          <p:cNvCxnSpPr>
            <a:cxnSpLocks/>
          </p:cNvCxnSpPr>
          <p:nvPr/>
        </p:nvCxnSpPr>
        <p:spPr>
          <a:xfrm>
            <a:off x="1793477" y="3219364"/>
            <a:ext cx="0" cy="556157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" name="Google Shape;95;p1">
            <a:extLst>
              <a:ext uri="{FF2B5EF4-FFF2-40B4-BE49-F238E27FC236}">
                <a16:creationId xmlns:a16="http://schemas.microsoft.com/office/drawing/2014/main" id="{A8817647-FCA6-FE43-8CCB-5D1033145E70}"/>
              </a:ext>
            </a:extLst>
          </p:cNvPr>
          <p:cNvCxnSpPr>
            <a:cxnSpLocks/>
          </p:cNvCxnSpPr>
          <p:nvPr/>
        </p:nvCxnSpPr>
        <p:spPr>
          <a:xfrm>
            <a:off x="1753015" y="4464020"/>
            <a:ext cx="0" cy="556157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769E5F3-E090-1F46-BF53-C611504E839D}"/>
              </a:ext>
            </a:extLst>
          </p:cNvPr>
          <p:cNvSpPr/>
          <p:nvPr/>
        </p:nvSpPr>
        <p:spPr>
          <a:xfrm>
            <a:off x="393700" y="6038048"/>
            <a:ext cx="3492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>
                <a:latin typeface="Arial" panose="020B0604020202020204" pitchFamily="34" charset="0"/>
              </a:rPr>
              <a:t>*6 studies included after screening for references</a:t>
            </a:r>
          </a:p>
        </p:txBody>
      </p:sp>
    </p:spTree>
    <p:extLst>
      <p:ext uri="{BB962C8B-B14F-4D97-AF65-F5344CB8AC3E}">
        <p14:creationId xmlns:p14="http://schemas.microsoft.com/office/powerpoint/2010/main" val="39097360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F79A6D9-9EAB-4218-B781-FFE0A6BFC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527340"/>
              </p:ext>
            </p:extLst>
          </p:nvPr>
        </p:nvGraphicFramePr>
        <p:xfrm>
          <a:off x="547255" y="2415310"/>
          <a:ext cx="7048500" cy="310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9554">
                  <a:extLst>
                    <a:ext uri="{9D8B030D-6E8A-4147-A177-3AD203B41FA5}">
                      <a16:colId xmlns:a16="http://schemas.microsoft.com/office/drawing/2014/main" val="526483196"/>
                    </a:ext>
                  </a:extLst>
                </a:gridCol>
                <a:gridCol w="264319">
                  <a:extLst>
                    <a:ext uri="{9D8B030D-6E8A-4147-A177-3AD203B41FA5}">
                      <a16:colId xmlns:a16="http://schemas.microsoft.com/office/drawing/2014/main" val="2179800015"/>
                    </a:ext>
                  </a:extLst>
                </a:gridCol>
                <a:gridCol w="5494627">
                  <a:extLst>
                    <a:ext uri="{9D8B030D-6E8A-4147-A177-3AD203B41FA5}">
                      <a16:colId xmlns:a16="http://schemas.microsoft.com/office/drawing/2014/main" val="3363241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Studies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Data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0050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Sociodemographic/clinical data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86978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Serum biomarkers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889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EEG measures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374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Neuroimaging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358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Multiple types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90044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43F2DE8-831E-4E9B-B040-4CAB2DE824E2}"/>
              </a:ext>
            </a:extLst>
          </p:cNvPr>
          <p:cNvSpPr/>
          <p:nvPr/>
        </p:nvSpPr>
        <p:spPr>
          <a:xfrm>
            <a:off x="547255" y="1100754"/>
            <a:ext cx="3874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61 studies (n = 47,957)</a:t>
            </a:r>
          </a:p>
        </p:txBody>
      </p:sp>
    </p:spTree>
    <p:extLst>
      <p:ext uri="{BB962C8B-B14F-4D97-AF65-F5344CB8AC3E}">
        <p14:creationId xmlns:p14="http://schemas.microsoft.com/office/powerpoint/2010/main" val="38195082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571500" y="1219101"/>
            <a:ext cx="79375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dirty="0">
              <a:latin typeface="Arial" panose="020B0604020202020204" pitchFamily="34" charset="0"/>
            </a:endParaRPr>
          </a:p>
          <a:p>
            <a:r>
              <a:rPr lang="en-CA" sz="2800" b="1" dirty="0">
                <a:latin typeface="Arial" panose="020B0604020202020204" pitchFamily="34" charset="0"/>
              </a:rPr>
              <a:t>Disorders included</a:t>
            </a:r>
          </a:p>
          <a:p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Mood disorders;</a:t>
            </a: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Substance and alcohol use disorders;</a:t>
            </a: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Obsessive compulsive disorder;</a:t>
            </a: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Attention deficit hyperactivity disorder;</a:t>
            </a: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Psychotic disorders;</a:t>
            </a: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Eating disorders.</a:t>
            </a:r>
          </a:p>
        </p:txBody>
      </p:sp>
    </p:spTree>
    <p:extLst>
      <p:ext uri="{BB962C8B-B14F-4D97-AF65-F5344CB8AC3E}">
        <p14:creationId xmlns:p14="http://schemas.microsoft.com/office/powerpoint/2010/main" val="12665383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571500" y="1219101"/>
            <a:ext cx="79375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b="1" dirty="0">
                <a:latin typeface="Arial" panose="020B0604020202020204" pitchFamily="34" charset="0"/>
              </a:rPr>
              <a:t>Types of treatment used (pharmacological):</a:t>
            </a:r>
          </a:p>
          <a:p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Antidepressants;</a:t>
            </a: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Mood stabilizers;</a:t>
            </a: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Antipsychotics; </a:t>
            </a: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Stimulants;</a:t>
            </a: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Others: naloxone, acamprosate, ondansetron, omega-3 PUFAs, nimodipine.</a:t>
            </a:r>
          </a:p>
        </p:txBody>
      </p:sp>
    </p:spTree>
    <p:extLst>
      <p:ext uri="{BB962C8B-B14F-4D97-AF65-F5344CB8AC3E}">
        <p14:creationId xmlns:p14="http://schemas.microsoft.com/office/powerpoint/2010/main" val="37408463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571500" y="1219101"/>
            <a:ext cx="79375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400" dirty="0">
              <a:latin typeface="Arial" panose="020B0604020202020204" pitchFamily="34" charset="0"/>
            </a:endParaRPr>
          </a:p>
          <a:p>
            <a:r>
              <a:rPr lang="en-CA" sz="2400" b="1" dirty="0">
                <a:latin typeface="Arial" panose="020B0604020202020204" pitchFamily="34" charset="0"/>
              </a:rPr>
              <a:t>Types of treatment used (nonpharmacological):</a:t>
            </a:r>
          </a:p>
          <a:p>
            <a:pPr marL="342900" indent="-342900">
              <a:buFontTx/>
              <a:buChar char="-"/>
            </a:pPr>
            <a:endParaRPr lang="en-CA" sz="24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Cognitive behavioral therapy;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Psychodynamic psychotherapy;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Contingency management and abstinence programs;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Internet- and phone-delivered therapies;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Physical activity;</a:t>
            </a:r>
          </a:p>
          <a:p>
            <a:pPr marL="342900" indent="-342900">
              <a:buFontTx/>
              <a:buChar char="-"/>
            </a:pPr>
            <a:endParaRPr lang="en-CA" sz="24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Deep brain stimulation; 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Transcranial direct-current stimulation;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Repetitive transcranial magnetic stimulation;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Electroconvulsive therapy.</a:t>
            </a:r>
          </a:p>
        </p:txBody>
      </p:sp>
    </p:spTree>
    <p:extLst>
      <p:ext uri="{BB962C8B-B14F-4D97-AF65-F5344CB8AC3E}">
        <p14:creationId xmlns:p14="http://schemas.microsoft.com/office/powerpoint/2010/main" val="33849720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1463718" y="2303251"/>
            <a:ext cx="79375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</a:rPr>
              <a:t>Aid in decision-making;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</a:rPr>
              <a:t>Avoid side effects;</a:t>
            </a:r>
          </a:p>
          <a:p>
            <a:endParaRPr lang="en-CA" sz="2800" dirty="0">
              <a:latin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</a:rPr>
              <a:t>Better allocation of resources</a:t>
            </a:r>
          </a:p>
        </p:txBody>
      </p:sp>
      <p:pic>
        <p:nvPicPr>
          <p:cNvPr id="4" name="Picture 4" descr="Image result for decision making icon">
            <a:extLst>
              <a:ext uri="{FF2B5EF4-FFF2-40B4-BE49-F238E27FC236}">
                <a16:creationId xmlns:a16="http://schemas.microsoft.com/office/drawing/2014/main" id="{17C4B7F3-BAA0-924F-BB0F-E09E304E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9" y="2369127"/>
            <a:ext cx="1059873" cy="10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AE4915-585E-EF40-BE0B-07A2614AA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81" y="5015558"/>
            <a:ext cx="1059873" cy="10598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0401BF-6BD3-0147-B659-E9928025D717}"/>
              </a:ext>
            </a:extLst>
          </p:cNvPr>
          <p:cNvSpPr/>
          <p:nvPr/>
        </p:nvSpPr>
        <p:spPr>
          <a:xfrm>
            <a:off x="266809" y="687394"/>
            <a:ext cx="7937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b="1" dirty="0">
                <a:latin typeface="Arial" panose="020B0604020202020204" pitchFamily="34" charset="0"/>
              </a:rPr>
              <a:t>Potential applications</a:t>
            </a:r>
            <a:endParaRPr lang="en-CA" sz="2800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610A0-D8F7-E54D-A930-8AA43EEEB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1" y="3692343"/>
            <a:ext cx="1059873" cy="10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660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571500" y="1219101"/>
            <a:ext cx="79375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b="1" dirty="0">
                <a:latin typeface="Arial" panose="020B0604020202020204" pitchFamily="34" charset="0"/>
              </a:rPr>
              <a:t>Data modalities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What’s the best type?</a:t>
            </a:r>
          </a:p>
          <a:p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Different interventions = different types;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High level data versus applicability;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Subjective data and bias.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0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Initial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concepts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0A5B0D4F-2723-4788-9738-29A0A47A5462}"/>
              </a:ext>
            </a:extLst>
          </p:cNvPr>
          <p:cNvSpPr/>
          <p:nvPr/>
        </p:nvSpPr>
        <p:spPr>
          <a:xfrm>
            <a:off x="2636321" y="1943923"/>
            <a:ext cx="5855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latin typeface="+mj-lt"/>
              </a:rPr>
              <a:t>Data science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5AF73B-D025-4D6D-867A-214838838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20754" r="10783" b="16195"/>
          <a:stretch/>
        </p:blipFill>
        <p:spPr bwMode="auto">
          <a:xfrm>
            <a:off x="685057" y="4637043"/>
            <a:ext cx="1583872" cy="12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2">
            <a:extLst>
              <a:ext uri="{FF2B5EF4-FFF2-40B4-BE49-F238E27FC236}">
                <a16:creationId xmlns:a16="http://schemas.microsoft.com/office/drawing/2014/main" id="{5AF71CA3-176F-49D9-9CA2-3B8CCF782EE8}"/>
              </a:ext>
            </a:extLst>
          </p:cNvPr>
          <p:cNvSpPr/>
          <p:nvPr/>
        </p:nvSpPr>
        <p:spPr>
          <a:xfrm>
            <a:off x="2636321" y="4914077"/>
            <a:ext cx="5855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latin typeface="+mj-lt"/>
              </a:rPr>
              <a:t>Machine learning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3746C23-BA19-4EA6-8142-EB7A3E98F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3" t="1579" r="69143" b="68634"/>
          <a:stretch/>
        </p:blipFill>
        <p:spPr>
          <a:xfrm>
            <a:off x="595249" y="2959500"/>
            <a:ext cx="1583872" cy="16002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8B47D0C-F0D5-43A4-BB64-F1129E6AE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00" t="4711" r="4857" b="70669"/>
          <a:stretch/>
        </p:blipFill>
        <p:spPr>
          <a:xfrm>
            <a:off x="685057" y="1632872"/>
            <a:ext cx="1436914" cy="1322615"/>
          </a:xfrm>
          <a:prstGeom prst="rect">
            <a:avLst/>
          </a:prstGeom>
        </p:spPr>
      </p:pic>
      <p:sp>
        <p:nvSpPr>
          <p:cNvPr id="13" name="Rectangle 32">
            <a:extLst>
              <a:ext uri="{FF2B5EF4-FFF2-40B4-BE49-F238E27FC236}">
                <a16:creationId xmlns:a16="http://schemas.microsoft.com/office/drawing/2014/main" id="{EDDCC0CB-7C27-4FC5-934F-C9A105B9F7A2}"/>
              </a:ext>
            </a:extLst>
          </p:cNvPr>
          <p:cNvSpPr/>
          <p:nvPr/>
        </p:nvSpPr>
        <p:spPr>
          <a:xfrm>
            <a:off x="2636321" y="3405657"/>
            <a:ext cx="1983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latin typeface="+mj-lt"/>
              </a:rPr>
              <a:t>Big Data</a:t>
            </a:r>
          </a:p>
        </p:txBody>
      </p:sp>
    </p:spTree>
    <p:extLst>
      <p:ext uri="{BB962C8B-B14F-4D97-AF65-F5344CB8AC3E}">
        <p14:creationId xmlns:p14="http://schemas.microsoft.com/office/powerpoint/2010/main" val="3872997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571500" y="1219101"/>
            <a:ext cx="7937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b="1" dirty="0">
                <a:latin typeface="Arial" panose="020B0604020202020204" pitchFamily="34" charset="0"/>
              </a:rPr>
              <a:t>Methodological issues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Lack of standardized measures;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No open data;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Machine learning issues not addressed;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Lack of prospective validation.</a:t>
            </a:r>
          </a:p>
        </p:txBody>
      </p:sp>
    </p:spTree>
    <p:extLst>
      <p:ext uri="{BB962C8B-B14F-4D97-AF65-F5344CB8AC3E}">
        <p14:creationId xmlns:p14="http://schemas.microsoft.com/office/powerpoint/2010/main" val="35902672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571500" y="1219101"/>
            <a:ext cx="79375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b="1" dirty="0">
                <a:latin typeface="Arial" panose="020B0604020202020204" pitchFamily="34" charset="0"/>
              </a:rPr>
              <a:t>Redesigning clinical trials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Move away from efficacy;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Detection of side effects;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Embrace heterogeneity;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Larger samples/multicentric;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800" dirty="0">
                <a:latin typeface="Arial" panose="020B0604020202020204" pitchFamily="34" charset="0"/>
              </a:rPr>
              <a:t>Exploratory search for biomarkers. </a:t>
            </a:r>
          </a:p>
          <a:p>
            <a:pPr marL="342900" indent="-342900">
              <a:buFontTx/>
              <a:buChar char="-"/>
            </a:pPr>
            <a:endParaRPr lang="en-CA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762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Conclusion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0CAA9-5BE5-43ED-958F-13A99FCF3B8B}"/>
              </a:ext>
            </a:extLst>
          </p:cNvPr>
          <p:cNvSpPr/>
          <p:nvPr/>
        </p:nvSpPr>
        <p:spPr>
          <a:xfrm>
            <a:off x="696589" y="2347157"/>
            <a:ext cx="7937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dirty="0"/>
              <a:t>Machine learning is a promising tool to address current gaps on patient care, but most studies present significant methodological problems that hinders its application beyond research scenarios </a:t>
            </a:r>
          </a:p>
          <a:p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37313872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656572"/>
            <a:ext cx="9144000" cy="1143000"/>
          </a:xfr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cs typeface="Times New Roman"/>
              </a:rPr>
              <a:t>STUDY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75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STUDY 3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D38CB-09E0-1946-86AC-EEC830291179}"/>
              </a:ext>
            </a:extLst>
          </p:cNvPr>
          <p:cNvSpPr/>
          <p:nvPr/>
        </p:nvSpPr>
        <p:spPr>
          <a:xfrm>
            <a:off x="495120" y="1366897"/>
            <a:ext cx="8153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dirty="0"/>
              <a:t>Prediction of depression incidence, remission, and persistence in a large occupational cohort using machine learning techniques: an analysis of the ELSA-</a:t>
            </a:r>
            <a:r>
              <a:rPr lang="en-CA" sz="3200" b="1" dirty="0" err="1"/>
              <a:t>Brasil</a:t>
            </a:r>
            <a:r>
              <a:rPr lang="en-CA" sz="3200" b="1" dirty="0"/>
              <a:t> study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17A6C-D6DE-5640-90DC-AA47BDC0507F}"/>
              </a:ext>
            </a:extLst>
          </p:cNvPr>
          <p:cNvSpPr/>
          <p:nvPr/>
        </p:nvSpPr>
        <p:spPr>
          <a:xfrm>
            <a:off x="495120" y="3574557"/>
            <a:ext cx="815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>
                <a:latin typeface="Arial" panose="020B0604020202020204" pitchFamily="34" charset="0"/>
              </a:rPr>
              <a:t>Status: under review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r>
              <a:rPr lang="en-CA" i="1" dirty="0">
                <a:latin typeface="Arial" panose="020B0604020202020204" pitchFamily="34" charset="0"/>
              </a:rPr>
              <a:t>Journal: Neuropsychopharmacology (IF: 7.160)</a:t>
            </a:r>
          </a:p>
          <a:p>
            <a:endParaRPr lang="en-CA" i="1" dirty="0">
              <a:latin typeface="Arial" panose="020B0604020202020204" pitchFamily="34" charset="0"/>
            </a:endParaRPr>
          </a:p>
          <a:p>
            <a:r>
              <a:rPr lang="en-CA" i="1" dirty="0">
                <a:latin typeface="Arial" panose="020B0604020202020204" pitchFamily="34" charset="0"/>
              </a:rPr>
              <a:t>In collaboration with: Prof. André </a:t>
            </a:r>
            <a:r>
              <a:rPr lang="en-CA" i="1" dirty="0" err="1">
                <a:latin typeface="Arial" panose="020B0604020202020204" pitchFamily="34" charset="0"/>
              </a:rPr>
              <a:t>Russowksy</a:t>
            </a:r>
            <a:r>
              <a:rPr lang="en-CA" i="1" dirty="0">
                <a:latin typeface="Arial" panose="020B0604020202020204" pitchFamily="34" charset="0"/>
              </a:rPr>
              <a:t> </a:t>
            </a:r>
            <a:r>
              <a:rPr lang="en-CA" i="1" dirty="0" err="1">
                <a:latin typeface="Arial" panose="020B0604020202020204" pitchFamily="34" charset="0"/>
              </a:rPr>
              <a:t>Brunoni</a:t>
            </a:r>
            <a:r>
              <a:rPr lang="en-CA" i="1" dirty="0">
                <a:latin typeface="Arial" panose="020B0604020202020204" pitchFamily="34" charset="0"/>
              </a:rPr>
              <a:t>, ELSA-</a:t>
            </a:r>
            <a:r>
              <a:rPr lang="en-CA" i="1" dirty="0" err="1">
                <a:latin typeface="Arial" panose="020B0604020202020204" pitchFamily="34" charset="0"/>
              </a:rPr>
              <a:t>Brasil</a:t>
            </a:r>
            <a:endParaRPr lang="en-CA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2228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STUDY 3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D38CB-09E0-1946-86AC-EEC830291179}"/>
              </a:ext>
            </a:extLst>
          </p:cNvPr>
          <p:cNvSpPr/>
          <p:nvPr/>
        </p:nvSpPr>
        <p:spPr>
          <a:xfrm>
            <a:off x="2187575" y="2847802"/>
            <a:ext cx="4227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Occupational cohort</a:t>
            </a:r>
            <a:endParaRPr lang="en-CA" i="1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B0306-C48E-1B40-88A2-80A798C18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912581"/>
            <a:ext cx="7391400" cy="1092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A821F4-86B5-AF4F-ADFB-AA4B6CB31EA7}"/>
              </a:ext>
            </a:extLst>
          </p:cNvPr>
          <p:cNvSpPr/>
          <p:nvPr/>
        </p:nvSpPr>
        <p:spPr>
          <a:xfrm>
            <a:off x="2225675" y="4255701"/>
            <a:ext cx="5716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15,105 participants (civil servants)</a:t>
            </a:r>
            <a:endParaRPr lang="en-CA" i="1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19A4D2-A059-884B-9F97-3267F9693F13}"/>
              </a:ext>
            </a:extLst>
          </p:cNvPr>
          <p:cNvSpPr/>
          <p:nvPr/>
        </p:nvSpPr>
        <p:spPr>
          <a:xfrm>
            <a:off x="2187575" y="5658821"/>
            <a:ext cx="502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Six Brazilian cities/universities</a:t>
            </a:r>
            <a:endParaRPr lang="en-CA" i="1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3C5CA0-D9C7-C54A-A25B-7A154A3E0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2447120"/>
            <a:ext cx="1334143" cy="1334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EAFBC-62BC-354A-BC8D-EFA1EE741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12" t="9030" r="21117" b="16050"/>
          <a:stretch/>
        </p:blipFill>
        <p:spPr>
          <a:xfrm>
            <a:off x="711200" y="5253360"/>
            <a:ext cx="1356756" cy="1334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DB2EF-7A13-A34D-AE9C-63399FD61C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27" t="6657" r="7486" b="15457"/>
          <a:stretch/>
        </p:blipFill>
        <p:spPr>
          <a:xfrm>
            <a:off x="711200" y="3850240"/>
            <a:ext cx="1343214" cy="13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90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Methods</a:t>
            </a:r>
            <a:r>
              <a:rPr lang="pt-BR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inclusion</a:t>
            </a:r>
            <a:r>
              <a:rPr lang="pt-BR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exclusion</a:t>
            </a:r>
            <a:r>
              <a:rPr lang="pt-BR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criteria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300AD26-2AF1-254E-B70D-48E8B9FD093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500" y="3616325"/>
            <a:ext cx="1685925" cy="16859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176D25E-73D2-FF4F-9673-1FB7FFBD0A53}"/>
              </a:ext>
            </a:extLst>
          </p:cNvPr>
          <p:cNvSpPr/>
          <p:nvPr/>
        </p:nvSpPr>
        <p:spPr>
          <a:xfrm>
            <a:off x="2257425" y="1212850"/>
            <a:ext cx="6368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- 35-74 years;</a:t>
            </a:r>
          </a:p>
          <a:p>
            <a:r>
              <a:rPr lang="en-US" sz="2400" dirty="0">
                <a:latin typeface="Arial" panose="020B0604020202020204" pitchFamily="34" charset="0"/>
              </a:rPr>
              <a:t>- Active or retired employees.</a:t>
            </a:r>
          </a:p>
          <a:p>
            <a:endParaRPr lang="en-CA" sz="2400" dirty="0">
              <a:latin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502623-B87A-2847-9F3D-A6116F6F668B}"/>
              </a:ext>
            </a:extLst>
          </p:cNvPr>
          <p:cNvSpPr/>
          <p:nvPr/>
        </p:nvSpPr>
        <p:spPr>
          <a:xfrm>
            <a:off x="2257425" y="3616325"/>
            <a:ext cx="66960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/>
              <a:t>- Current or recent pregnancy (four months before);</a:t>
            </a:r>
          </a:p>
          <a:p>
            <a:r>
              <a:rPr lang="en-CA" sz="2400" dirty="0"/>
              <a:t>- Intention to quit working at the institution in the near future;</a:t>
            </a:r>
          </a:p>
          <a:p>
            <a:r>
              <a:rPr lang="en-CA" sz="2400" dirty="0"/>
              <a:t>- Severe cognitive or communication impairments;</a:t>
            </a:r>
          </a:p>
          <a:p>
            <a:r>
              <a:rPr lang="en-CA" sz="2400" dirty="0"/>
              <a:t>- If retired, residence outside of a study center's corresponding metropolitan area.</a:t>
            </a:r>
            <a:endParaRPr lang="en-CA" sz="2400" i="1" dirty="0"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ACA5CB2-8C75-EE45-B778-BB0E4F7DA8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900" y="1212850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74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Methods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clinical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courses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828AC-14E6-924B-A505-A74DFA0A8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3415636" y="2096283"/>
            <a:ext cx="798770" cy="817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0898F8-CBBC-C747-AC1D-9955C7229C4C}"/>
              </a:ext>
            </a:extLst>
          </p:cNvPr>
          <p:cNvSpPr/>
          <p:nvPr/>
        </p:nvSpPr>
        <p:spPr>
          <a:xfrm>
            <a:off x="850900" y="1122233"/>
            <a:ext cx="185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Wave 1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</a:rPr>
              <a:t>(2008-2010)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0E8831-15CA-E546-8CB2-6487E3815277}"/>
              </a:ext>
            </a:extLst>
          </p:cNvPr>
          <p:cNvSpPr/>
          <p:nvPr/>
        </p:nvSpPr>
        <p:spPr>
          <a:xfrm>
            <a:off x="2887921" y="1122233"/>
            <a:ext cx="185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Wave 2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</a:rPr>
              <a:t>(2012-2014)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BE3521-3B7F-8046-81FD-AD94FB1BD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1378615" y="2096283"/>
            <a:ext cx="798770" cy="8170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55D69C-2D6C-BE45-B62B-9B013200CD73}"/>
              </a:ext>
            </a:extLst>
          </p:cNvPr>
          <p:cNvSpPr/>
          <p:nvPr/>
        </p:nvSpPr>
        <p:spPr>
          <a:xfrm>
            <a:off x="5135818" y="2309167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Non-depressed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E44814-B057-5648-BAC8-F83B15EB1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1378615" y="3126770"/>
            <a:ext cx="798770" cy="8170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867E77-1815-8A40-BF95-3F0A1E9547A6}"/>
              </a:ext>
            </a:extLst>
          </p:cNvPr>
          <p:cNvSpPr/>
          <p:nvPr/>
        </p:nvSpPr>
        <p:spPr>
          <a:xfrm>
            <a:off x="5135818" y="3142715"/>
            <a:ext cx="2319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Incident depression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C37AE-9452-7442-AC24-F19C72F23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3415636" y="5175261"/>
            <a:ext cx="798770" cy="8064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0641F7-CD43-AE40-A05F-F0A627A6D1DC}"/>
              </a:ext>
            </a:extLst>
          </p:cNvPr>
          <p:cNvSpPr/>
          <p:nvPr/>
        </p:nvSpPr>
        <p:spPr>
          <a:xfrm>
            <a:off x="5135818" y="5163197"/>
            <a:ext cx="2319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Persistent depression**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39DAB8-FBCF-D244-BD8A-21E46B71F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1378615" y="4157257"/>
            <a:ext cx="798770" cy="806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62554-D634-854C-989D-DA673A0D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3415636" y="3142715"/>
            <a:ext cx="798770" cy="806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7D98F2-1944-4344-9313-4975599E0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1378615" y="5177114"/>
            <a:ext cx="798770" cy="806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45CBF0-4F82-994B-B269-C4658894B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3415636" y="4178517"/>
            <a:ext cx="798770" cy="8170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ACA792-1DE8-4C43-8DD9-A177A0FFD540}"/>
              </a:ext>
            </a:extLst>
          </p:cNvPr>
          <p:cNvSpPr/>
          <p:nvPr/>
        </p:nvSpPr>
        <p:spPr>
          <a:xfrm>
            <a:off x="5135817" y="4329649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Remission*</a:t>
            </a:r>
            <a:endParaRPr lang="en-US" sz="24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2411C0A-CF62-C649-B01F-9A4A00D419BC}"/>
              </a:ext>
            </a:extLst>
          </p:cNvPr>
          <p:cNvSpPr/>
          <p:nvPr/>
        </p:nvSpPr>
        <p:spPr>
          <a:xfrm>
            <a:off x="1095230" y="3002980"/>
            <a:ext cx="3362470" cy="3143819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9CCE1F-622D-F841-B72C-25D0B715D413}"/>
              </a:ext>
            </a:extLst>
          </p:cNvPr>
          <p:cNvSpPr/>
          <p:nvPr/>
        </p:nvSpPr>
        <p:spPr>
          <a:xfrm>
            <a:off x="1616925" y="6270589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Depressed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2385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Methods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outcome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model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definition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FB4275-D5CD-624F-958C-35CC46920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2532141" y="3432245"/>
            <a:ext cx="798770" cy="817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34BB03-DC08-A44A-8ECC-FBA975C35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495120" y="3432245"/>
            <a:ext cx="798770" cy="817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90260D-5315-CF4E-A687-7EB96A954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5495224" y="3429000"/>
            <a:ext cx="798770" cy="8170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41F6A9-408E-584F-AA78-2E9606944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7532245" y="5477491"/>
            <a:ext cx="798770" cy="806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F5C6B2B-14C6-8A44-9023-C76F237FF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5495224" y="4459487"/>
            <a:ext cx="798770" cy="806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6001CB-AC0A-114C-B497-F15D4204F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7532245" y="3444945"/>
            <a:ext cx="798770" cy="806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CDBDAD-ECD6-8740-A128-D9C3B2E1C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5495224" y="5479344"/>
            <a:ext cx="798770" cy="8064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4670DEC-65A0-694C-9955-8915E8F96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7532245" y="4480747"/>
            <a:ext cx="798770" cy="81708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EE65DF-9D35-284C-AFB2-51A53AB1D4C9}"/>
              </a:ext>
            </a:extLst>
          </p:cNvPr>
          <p:cNvCxnSpPr/>
          <p:nvPr/>
        </p:nvCxnSpPr>
        <p:spPr>
          <a:xfrm>
            <a:off x="1466005" y="3825162"/>
            <a:ext cx="927100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7484E5E-C8AE-3042-8D8E-1042BC631CDC}"/>
              </a:ext>
            </a:extLst>
          </p:cNvPr>
          <p:cNvCxnSpPr/>
          <p:nvPr/>
        </p:nvCxnSpPr>
        <p:spPr>
          <a:xfrm>
            <a:off x="6469805" y="3837044"/>
            <a:ext cx="927100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4D90E40-C128-1C4E-870C-0642237E94A6}"/>
              </a:ext>
            </a:extLst>
          </p:cNvPr>
          <p:cNvCxnSpPr/>
          <p:nvPr/>
        </p:nvCxnSpPr>
        <p:spPr>
          <a:xfrm>
            <a:off x="6469805" y="4903844"/>
            <a:ext cx="927100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B58FB17-0842-4F40-AFF9-41B4B9A478A1}"/>
              </a:ext>
            </a:extLst>
          </p:cNvPr>
          <p:cNvCxnSpPr/>
          <p:nvPr/>
        </p:nvCxnSpPr>
        <p:spPr>
          <a:xfrm>
            <a:off x="6469805" y="5881744"/>
            <a:ext cx="927100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E1622E6-D5D0-A844-9F72-C8519C62DE99}"/>
              </a:ext>
            </a:extLst>
          </p:cNvPr>
          <p:cNvSpPr/>
          <p:nvPr/>
        </p:nvSpPr>
        <p:spPr>
          <a:xfrm>
            <a:off x="495120" y="1129572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/>
              <a:t>Outcome 1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041CF0-2457-9E4A-AC5C-677E49728732}"/>
              </a:ext>
            </a:extLst>
          </p:cNvPr>
          <p:cNvSpPr/>
          <p:nvPr/>
        </p:nvSpPr>
        <p:spPr>
          <a:xfrm>
            <a:off x="770015" y="2601057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Non-depressed</a:t>
            </a:r>
            <a:endParaRPr lang="en-US" sz="2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F723EE-1799-9743-B6AC-8C437AF64D77}"/>
              </a:ext>
            </a:extLst>
          </p:cNvPr>
          <p:cNvSpPr/>
          <p:nvPr/>
        </p:nvSpPr>
        <p:spPr>
          <a:xfrm>
            <a:off x="5773815" y="2601056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Depressed</a:t>
            </a:r>
            <a:endParaRPr lang="en-US" sz="2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31C704-29D2-DB44-89C9-0166C689691C}"/>
              </a:ext>
            </a:extLst>
          </p:cNvPr>
          <p:cNvSpPr/>
          <p:nvPr/>
        </p:nvSpPr>
        <p:spPr>
          <a:xfrm>
            <a:off x="3314856" y="2601056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</a:rPr>
              <a:t>vs.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88135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Methods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outcome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model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definition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FB4275-D5CD-624F-958C-35CC46920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2532141" y="3432245"/>
            <a:ext cx="798770" cy="817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34BB03-DC08-A44A-8ECC-FBA975C35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495120" y="3432245"/>
            <a:ext cx="798770" cy="817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90260D-5315-CF4E-A687-7EB96A954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5495224" y="3429000"/>
            <a:ext cx="798770" cy="817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6001CB-AC0A-114C-B497-F15D4204F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7532245" y="3444945"/>
            <a:ext cx="798770" cy="8064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EE65DF-9D35-284C-AFB2-51A53AB1D4C9}"/>
              </a:ext>
            </a:extLst>
          </p:cNvPr>
          <p:cNvCxnSpPr/>
          <p:nvPr/>
        </p:nvCxnSpPr>
        <p:spPr>
          <a:xfrm>
            <a:off x="1466005" y="3825162"/>
            <a:ext cx="927100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7484E5E-C8AE-3042-8D8E-1042BC631CDC}"/>
              </a:ext>
            </a:extLst>
          </p:cNvPr>
          <p:cNvCxnSpPr/>
          <p:nvPr/>
        </p:nvCxnSpPr>
        <p:spPr>
          <a:xfrm>
            <a:off x="6469805" y="3837044"/>
            <a:ext cx="927100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E1622E6-D5D0-A844-9F72-C8519C62DE99}"/>
              </a:ext>
            </a:extLst>
          </p:cNvPr>
          <p:cNvSpPr/>
          <p:nvPr/>
        </p:nvSpPr>
        <p:spPr>
          <a:xfrm>
            <a:off x="495120" y="1129572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/>
              <a:t>Outcome 2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041CF0-2457-9E4A-AC5C-677E49728732}"/>
              </a:ext>
            </a:extLst>
          </p:cNvPr>
          <p:cNvSpPr/>
          <p:nvPr/>
        </p:nvSpPr>
        <p:spPr>
          <a:xfrm>
            <a:off x="770015" y="2601057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Non-depressed</a:t>
            </a:r>
            <a:endParaRPr lang="en-US" sz="2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F723EE-1799-9743-B6AC-8C437AF64D77}"/>
              </a:ext>
            </a:extLst>
          </p:cNvPr>
          <p:cNvSpPr/>
          <p:nvPr/>
        </p:nvSpPr>
        <p:spPr>
          <a:xfrm>
            <a:off x="5495225" y="2601056"/>
            <a:ext cx="2835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Incident depression</a:t>
            </a:r>
            <a:endParaRPr lang="en-US" sz="2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31C704-29D2-DB44-89C9-0166C689691C}"/>
              </a:ext>
            </a:extLst>
          </p:cNvPr>
          <p:cNvSpPr/>
          <p:nvPr/>
        </p:nvSpPr>
        <p:spPr>
          <a:xfrm>
            <a:off x="3314856" y="2601056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</a:rPr>
              <a:t>vs.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27877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Initial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concepts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5AF73B-D025-4D6D-867A-214838838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20754" r="10783" b="16195"/>
          <a:stretch/>
        </p:blipFill>
        <p:spPr bwMode="auto">
          <a:xfrm>
            <a:off x="349620" y="3148749"/>
            <a:ext cx="1583872" cy="12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2">
            <a:extLst>
              <a:ext uri="{FF2B5EF4-FFF2-40B4-BE49-F238E27FC236}">
                <a16:creationId xmlns:a16="http://schemas.microsoft.com/office/drawing/2014/main" id="{5AF71CA3-176F-49D9-9CA2-3B8CCF782EE8}"/>
              </a:ext>
            </a:extLst>
          </p:cNvPr>
          <p:cNvSpPr/>
          <p:nvPr/>
        </p:nvSpPr>
        <p:spPr>
          <a:xfrm>
            <a:off x="1933492" y="3248169"/>
            <a:ext cx="5855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/>
              <a:t>Machine learning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3746C23-BA19-4EA6-8142-EB7A3E98F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3" t="1579" r="69143" b="68634"/>
          <a:stretch/>
        </p:blipFill>
        <p:spPr>
          <a:xfrm>
            <a:off x="381165" y="1098271"/>
            <a:ext cx="1583872" cy="1600200"/>
          </a:xfrm>
          <a:prstGeom prst="rect">
            <a:avLst/>
          </a:prstGeom>
        </p:spPr>
      </p:pic>
      <p:sp>
        <p:nvSpPr>
          <p:cNvPr id="13" name="Rectangle 32">
            <a:extLst>
              <a:ext uri="{FF2B5EF4-FFF2-40B4-BE49-F238E27FC236}">
                <a16:creationId xmlns:a16="http://schemas.microsoft.com/office/drawing/2014/main" id="{EDDCC0CB-7C27-4FC5-934F-C9A105B9F7A2}"/>
              </a:ext>
            </a:extLst>
          </p:cNvPr>
          <p:cNvSpPr/>
          <p:nvPr/>
        </p:nvSpPr>
        <p:spPr>
          <a:xfrm>
            <a:off x="2000249" y="1393182"/>
            <a:ext cx="1983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latin typeface="+mj-lt"/>
              </a:rPr>
              <a:t>Big Data</a:t>
            </a:r>
          </a:p>
        </p:txBody>
      </p:sp>
      <p:sp>
        <p:nvSpPr>
          <p:cNvPr id="14" name="Rectangle 32">
            <a:extLst>
              <a:ext uri="{FF2B5EF4-FFF2-40B4-BE49-F238E27FC236}">
                <a16:creationId xmlns:a16="http://schemas.microsoft.com/office/drawing/2014/main" id="{BF7095FE-0744-4201-9DE8-8CF35AC30B97}"/>
              </a:ext>
            </a:extLst>
          </p:cNvPr>
          <p:cNvSpPr/>
          <p:nvPr/>
        </p:nvSpPr>
        <p:spPr>
          <a:xfrm>
            <a:off x="2000249" y="1898862"/>
            <a:ext cx="2471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latin typeface="+mj-lt"/>
              </a:rPr>
              <a:t>MATERIAL</a:t>
            </a:r>
          </a:p>
        </p:txBody>
      </p:sp>
      <p:sp>
        <p:nvSpPr>
          <p:cNvPr id="16" name="Rectangle 32">
            <a:extLst>
              <a:ext uri="{FF2B5EF4-FFF2-40B4-BE49-F238E27FC236}">
                <a16:creationId xmlns:a16="http://schemas.microsoft.com/office/drawing/2014/main" id="{4CFECD5C-D82D-4E5F-9DD0-65728BF843A0}"/>
              </a:ext>
            </a:extLst>
          </p:cNvPr>
          <p:cNvSpPr/>
          <p:nvPr/>
        </p:nvSpPr>
        <p:spPr>
          <a:xfrm>
            <a:off x="1968704" y="3764305"/>
            <a:ext cx="2471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latin typeface="+mj-lt"/>
              </a:rPr>
              <a:t>METHOD</a:t>
            </a:r>
          </a:p>
        </p:txBody>
      </p:sp>
      <p:sp>
        <p:nvSpPr>
          <p:cNvPr id="17" name="Rectangle 32">
            <a:extLst>
              <a:ext uri="{FF2B5EF4-FFF2-40B4-BE49-F238E27FC236}">
                <a16:creationId xmlns:a16="http://schemas.microsoft.com/office/drawing/2014/main" id="{A6727D7C-851A-4DEB-90A7-C7C14ABE2B99}"/>
              </a:ext>
            </a:extLst>
          </p:cNvPr>
          <p:cNvSpPr/>
          <p:nvPr/>
        </p:nvSpPr>
        <p:spPr>
          <a:xfrm>
            <a:off x="1968705" y="5612255"/>
            <a:ext cx="3585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latin typeface="+mj-lt"/>
              </a:rPr>
              <a:t>PRODUCT/VALUE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EACD74E-B793-472C-9D86-39CC99FD27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36401" r="72000" b="37687"/>
          <a:stretch/>
        </p:blipFill>
        <p:spPr>
          <a:xfrm>
            <a:off x="349621" y="4886678"/>
            <a:ext cx="1314452" cy="1391978"/>
          </a:xfrm>
          <a:prstGeom prst="rect">
            <a:avLst/>
          </a:prstGeom>
        </p:spPr>
      </p:pic>
      <p:sp>
        <p:nvSpPr>
          <p:cNvPr id="18" name="Rectangle 32">
            <a:extLst>
              <a:ext uri="{FF2B5EF4-FFF2-40B4-BE49-F238E27FC236}">
                <a16:creationId xmlns:a16="http://schemas.microsoft.com/office/drawing/2014/main" id="{C3BA39F5-94E2-4BA7-8BDD-A92A72F998C2}"/>
              </a:ext>
            </a:extLst>
          </p:cNvPr>
          <p:cNvSpPr/>
          <p:nvPr/>
        </p:nvSpPr>
        <p:spPr>
          <a:xfrm>
            <a:off x="1933492" y="5110875"/>
            <a:ext cx="5855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/>
              <a:t>Knowledge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EF575800-B6FB-4B62-ADFB-53A94749D989}"/>
              </a:ext>
            </a:extLst>
          </p:cNvPr>
          <p:cNvCxnSpPr/>
          <p:nvPr/>
        </p:nvCxnSpPr>
        <p:spPr>
          <a:xfrm>
            <a:off x="2847109" y="2626754"/>
            <a:ext cx="0" cy="494617"/>
          </a:xfrm>
          <a:prstGeom prst="straightConnector1">
            <a:avLst/>
          </a:prstGeom>
          <a:ln w="4762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A2432622-92BC-4737-8010-B3A3214CB619}"/>
              </a:ext>
            </a:extLst>
          </p:cNvPr>
          <p:cNvCxnSpPr/>
          <p:nvPr/>
        </p:nvCxnSpPr>
        <p:spPr>
          <a:xfrm>
            <a:off x="2847109" y="4459934"/>
            <a:ext cx="0" cy="494617"/>
          </a:xfrm>
          <a:prstGeom prst="straightConnector1">
            <a:avLst/>
          </a:prstGeom>
          <a:ln w="4762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32">
            <a:extLst>
              <a:ext uri="{FF2B5EF4-FFF2-40B4-BE49-F238E27FC236}">
                <a16:creationId xmlns:a16="http://schemas.microsoft.com/office/drawing/2014/main" id="{4587DFBA-8720-4201-8928-E5A7C4498623}"/>
              </a:ext>
            </a:extLst>
          </p:cNvPr>
          <p:cNvSpPr/>
          <p:nvPr/>
        </p:nvSpPr>
        <p:spPr>
          <a:xfrm>
            <a:off x="6222758" y="3752048"/>
            <a:ext cx="2776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latin typeface="+mj-lt"/>
              </a:rPr>
              <a:t>Data science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3BE5250C-2D38-4A73-8690-5EC2DF4FB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00" t="4711" r="4857" b="70669"/>
          <a:stretch/>
        </p:blipFill>
        <p:spPr>
          <a:xfrm>
            <a:off x="6804978" y="2467705"/>
            <a:ext cx="1436914" cy="1322615"/>
          </a:xfrm>
          <a:prstGeom prst="rect">
            <a:avLst/>
          </a:prstGeom>
        </p:spPr>
      </p:pic>
      <p:sp>
        <p:nvSpPr>
          <p:cNvPr id="24" name="Chave Direita 23">
            <a:extLst>
              <a:ext uri="{FF2B5EF4-FFF2-40B4-BE49-F238E27FC236}">
                <a16:creationId xmlns:a16="http://schemas.microsoft.com/office/drawing/2014/main" id="{BD47ECBD-8767-4667-9D82-29F49E9AF21D}"/>
              </a:ext>
            </a:extLst>
          </p:cNvPr>
          <p:cNvSpPr/>
          <p:nvPr/>
        </p:nvSpPr>
        <p:spPr>
          <a:xfrm>
            <a:off x="5838032" y="1191789"/>
            <a:ext cx="277828" cy="517783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68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Methods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outcome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model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definition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FB4275-D5CD-624F-958C-35CC46920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2532141" y="3432245"/>
            <a:ext cx="798770" cy="817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34BB03-DC08-A44A-8ECC-FBA975C35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3571" r="52145" b="55357"/>
          <a:stretch/>
        </p:blipFill>
        <p:spPr>
          <a:xfrm>
            <a:off x="495120" y="3432245"/>
            <a:ext cx="798770" cy="8170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41F6A9-408E-584F-AA78-2E9606944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7494145" y="3442875"/>
            <a:ext cx="798770" cy="806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CDBDAD-ECD6-8740-A128-D9C3B2E1C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98" t="4264" r="4592" b="55038"/>
          <a:stretch/>
        </p:blipFill>
        <p:spPr>
          <a:xfrm>
            <a:off x="5457124" y="3444728"/>
            <a:ext cx="798770" cy="8064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EE65DF-9D35-284C-AFB2-51A53AB1D4C9}"/>
              </a:ext>
            </a:extLst>
          </p:cNvPr>
          <p:cNvCxnSpPr/>
          <p:nvPr/>
        </p:nvCxnSpPr>
        <p:spPr>
          <a:xfrm>
            <a:off x="1466005" y="3825162"/>
            <a:ext cx="927100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B58FB17-0842-4F40-AFF9-41B4B9A478A1}"/>
              </a:ext>
            </a:extLst>
          </p:cNvPr>
          <p:cNvCxnSpPr/>
          <p:nvPr/>
        </p:nvCxnSpPr>
        <p:spPr>
          <a:xfrm>
            <a:off x="6431705" y="3847128"/>
            <a:ext cx="927100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E1622E6-D5D0-A844-9F72-C8519C62DE99}"/>
              </a:ext>
            </a:extLst>
          </p:cNvPr>
          <p:cNvSpPr/>
          <p:nvPr/>
        </p:nvSpPr>
        <p:spPr>
          <a:xfrm>
            <a:off x="495120" y="1129572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/>
              <a:t>Outcome 3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041CF0-2457-9E4A-AC5C-677E49728732}"/>
              </a:ext>
            </a:extLst>
          </p:cNvPr>
          <p:cNvSpPr/>
          <p:nvPr/>
        </p:nvSpPr>
        <p:spPr>
          <a:xfrm>
            <a:off x="770015" y="2601057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Non-depressed</a:t>
            </a:r>
            <a:endParaRPr lang="en-US" sz="2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F723EE-1799-9743-B6AC-8C437AF64D77}"/>
              </a:ext>
            </a:extLst>
          </p:cNvPr>
          <p:cNvSpPr/>
          <p:nvPr/>
        </p:nvSpPr>
        <p:spPr>
          <a:xfrm>
            <a:off x="5364905" y="2601056"/>
            <a:ext cx="3136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Persistent depression</a:t>
            </a:r>
            <a:endParaRPr lang="en-US" sz="2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31C704-29D2-DB44-89C9-0166C689691C}"/>
              </a:ext>
            </a:extLst>
          </p:cNvPr>
          <p:cNvSpPr/>
          <p:nvPr/>
        </p:nvSpPr>
        <p:spPr>
          <a:xfrm>
            <a:off x="3314856" y="2601056"/>
            <a:ext cx="2319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</a:rPr>
              <a:t>vs.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08975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Methods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predictors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C7C89C-CEA9-D34D-AE59-BD2C6DD7F905}"/>
              </a:ext>
            </a:extLst>
          </p:cNvPr>
          <p:cNvSpPr/>
          <p:nvPr/>
        </p:nvSpPr>
        <p:spPr>
          <a:xfrm>
            <a:off x="365125" y="1383590"/>
            <a:ext cx="81438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b="1" dirty="0">
                <a:solidFill>
                  <a:srgbClr val="000000"/>
                </a:solidFill>
                <a:latin typeface="Roboto"/>
              </a:rPr>
              <a:t>Sociodemographic variables</a:t>
            </a:r>
          </a:p>
          <a:p>
            <a:r>
              <a:rPr lang="en-CA" sz="2800" dirty="0">
                <a:latin typeface="Arial" panose="020B0604020202020204" pitchFamily="34" charset="0"/>
              </a:rPr>
              <a:t>Sex, age, educational level (university degree), self-reported race, marital status, and familial monthly income</a:t>
            </a:r>
          </a:p>
          <a:p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b="1" dirty="0">
                <a:latin typeface="Arial" panose="020B0604020202020204" pitchFamily="34" charset="0"/>
              </a:rPr>
              <a:t>Clinical variables</a:t>
            </a:r>
          </a:p>
          <a:p>
            <a:r>
              <a:rPr lang="en-CA" sz="2800" dirty="0">
                <a:latin typeface="Arial" panose="020B0604020202020204" pitchFamily="34" charset="0"/>
              </a:rPr>
              <a:t>Obesity, smoking status, general health status (Likert scale), heavy alcohol consumption</a:t>
            </a:r>
          </a:p>
        </p:txBody>
      </p:sp>
    </p:spTree>
    <p:extLst>
      <p:ext uri="{BB962C8B-B14F-4D97-AF65-F5344CB8AC3E}">
        <p14:creationId xmlns:p14="http://schemas.microsoft.com/office/powerpoint/2010/main" val="7125108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Methods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predictors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C7C89C-CEA9-D34D-AE59-BD2C6DD7F905}"/>
              </a:ext>
            </a:extLst>
          </p:cNvPr>
          <p:cNvSpPr/>
          <p:nvPr/>
        </p:nvSpPr>
        <p:spPr>
          <a:xfrm>
            <a:off x="454025" y="1351508"/>
            <a:ext cx="81438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b="1" dirty="0">
                <a:latin typeface="Arial" panose="020B0604020202020204" pitchFamily="34" charset="0"/>
              </a:rPr>
              <a:t>Psychiatric disorders and treatment </a:t>
            </a:r>
          </a:p>
          <a:p>
            <a:r>
              <a:rPr lang="en-CA" sz="2800" b="1" dirty="0">
                <a:latin typeface="Arial" panose="020B0604020202020204" pitchFamily="34" charset="0"/>
              </a:rPr>
              <a:t>(Clinical Interview Schedule-Revised - CIS-R)</a:t>
            </a:r>
          </a:p>
          <a:p>
            <a:r>
              <a:rPr lang="en-CA" sz="2800" dirty="0">
                <a:latin typeface="Arial" panose="020B0604020202020204" pitchFamily="34" charset="0"/>
              </a:rPr>
              <a:t>Generalized anxiety disorder, panic disorder, social anxiety disorder, obsessive compulsive disorder; use of antidepressants, use of benzodiazepines</a:t>
            </a:r>
          </a:p>
          <a:p>
            <a:endParaRPr lang="en-CA" sz="2800" dirty="0">
              <a:latin typeface="Arial" panose="020B0604020202020204" pitchFamily="34" charset="0"/>
            </a:endParaRPr>
          </a:p>
          <a:p>
            <a:r>
              <a:rPr lang="en-CA" sz="2800" b="1" dirty="0">
                <a:latin typeface="Arial" panose="020B0604020202020204" pitchFamily="34" charset="0"/>
              </a:rPr>
              <a:t>Presence or absence of one negative life event </a:t>
            </a:r>
          </a:p>
          <a:p>
            <a:r>
              <a:rPr lang="en-CA" sz="2800" dirty="0">
                <a:latin typeface="Arial" panose="020B0604020202020204" pitchFamily="34" charset="0"/>
              </a:rPr>
              <a:t>(assault, robbery, being hospitalized, mourning of a relative, severe financial issues, or end of an intimate relationship)</a:t>
            </a:r>
          </a:p>
          <a:p>
            <a:endParaRPr lang="en-CA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185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Methods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outcome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C7C89C-CEA9-D34D-AE59-BD2C6DD7F905}"/>
              </a:ext>
            </a:extLst>
          </p:cNvPr>
          <p:cNvSpPr/>
          <p:nvPr/>
        </p:nvSpPr>
        <p:spPr>
          <a:xfrm>
            <a:off x="454025" y="1166842"/>
            <a:ext cx="81438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Arial" panose="020B0604020202020204" pitchFamily="34" charset="0"/>
              </a:rPr>
              <a:t>Clinical Interview Schedule-Revised - CIS-R</a:t>
            </a:r>
          </a:p>
          <a:p>
            <a:endParaRPr lang="en-CA" sz="2400" b="1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15 sections assessing specific symptomatology;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Used to screen common psychiatric disorders in the </a:t>
            </a:r>
            <a:r>
              <a:rPr lang="en-CA" sz="2400" b="1" dirty="0">
                <a:latin typeface="Arial" panose="020B0604020202020204" pitchFamily="34" charset="0"/>
              </a:rPr>
              <a:t>community</a:t>
            </a:r>
            <a:r>
              <a:rPr lang="en-CA" sz="2400" dirty="0">
                <a:latin typeface="Arial" panose="020B0604020202020204" pitchFamily="34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Validated to Portuguese;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Filtering questions: sensitivity ranging from </a:t>
            </a:r>
            <a:r>
              <a:rPr lang="en-CA" sz="2400" b="1" dirty="0">
                <a:latin typeface="Arial" panose="020B0604020202020204" pitchFamily="34" charset="0"/>
              </a:rPr>
              <a:t>80-96</a:t>
            </a:r>
            <a:r>
              <a:rPr lang="en-CA" sz="2400" dirty="0">
                <a:latin typeface="Arial" panose="020B0604020202020204" pitchFamily="34" charset="0"/>
              </a:rPr>
              <a:t>%;</a:t>
            </a:r>
          </a:p>
          <a:p>
            <a:pPr marL="342900" indent="-342900">
              <a:buFontTx/>
              <a:buChar char="-"/>
            </a:pPr>
            <a:r>
              <a:rPr lang="en-CA" sz="2400" dirty="0">
                <a:latin typeface="Arial" panose="020B0604020202020204" pitchFamily="34" charset="0"/>
              </a:rPr>
              <a:t>Full instrument: specificity of </a:t>
            </a:r>
            <a:r>
              <a:rPr lang="en-CA" sz="2400" b="1" dirty="0">
                <a:latin typeface="Arial" panose="020B0604020202020204" pitchFamily="34" charset="0"/>
              </a:rPr>
              <a:t>97</a:t>
            </a:r>
            <a:r>
              <a:rPr lang="en-CA" sz="2400" dirty="0">
                <a:latin typeface="Arial" panose="020B0604020202020204" pitchFamily="34" charset="0"/>
              </a:rPr>
              <a:t>%.</a:t>
            </a:r>
          </a:p>
          <a:p>
            <a:pPr marL="342900" indent="-342900">
              <a:buFontTx/>
              <a:buChar char="-"/>
            </a:pPr>
            <a:endParaRPr lang="en-CA" sz="240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CA" sz="2400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78C347-FB24-45A0-B8AE-11F26287F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27" t="19495" r="29773" b="54040"/>
          <a:stretch/>
        </p:blipFill>
        <p:spPr>
          <a:xfrm>
            <a:off x="1475509" y="4470225"/>
            <a:ext cx="5903463" cy="206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120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Methods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elastic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net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regression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0140418-4488-4301-B697-23741EFA58D9}"/>
              </a:ext>
            </a:extLst>
          </p:cNvPr>
          <p:cNvCxnSpPr>
            <a:cxnSpLocks/>
          </p:cNvCxnSpPr>
          <p:nvPr/>
        </p:nvCxnSpPr>
        <p:spPr>
          <a:xfrm>
            <a:off x="7368711" y="2631536"/>
            <a:ext cx="434156" cy="150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3">
            <a:extLst>
              <a:ext uri="{FF2B5EF4-FFF2-40B4-BE49-F238E27FC236}">
                <a16:creationId xmlns:a16="http://schemas.microsoft.com/office/drawing/2014/main" id="{4AB534D3-804C-40B9-9DD8-BB382283E8AA}"/>
              </a:ext>
            </a:extLst>
          </p:cNvPr>
          <p:cNvSpPr/>
          <p:nvPr/>
        </p:nvSpPr>
        <p:spPr>
          <a:xfrm>
            <a:off x="360745" y="2421842"/>
            <a:ext cx="1198842" cy="404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Test data</a:t>
            </a:r>
          </a:p>
        </p:txBody>
      </p:sp>
      <p:sp>
        <p:nvSpPr>
          <p:cNvPr id="69" name="Rounded Rectangle 8">
            <a:extLst>
              <a:ext uri="{FF2B5EF4-FFF2-40B4-BE49-F238E27FC236}">
                <a16:creationId xmlns:a16="http://schemas.microsoft.com/office/drawing/2014/main" id="{A7D8E7DD-1F46-4B1B-A611-72AAC065EC51}"/>
              </a:ext>
            </a:extLst>
          </p:cNvPr>
          <p:cNvSpPr/>
          <p:nvPr/>
        </p:nvSpPr>
        <p:spPr>
          <a:xfrm>
            <a:off x="349410" y="3522334"/>
            <a:ext cx="1198842" cy="4043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Dataset</a:t>
            </a:r>
          </a:p>
        </p:txBody>
      </p:sp>
      <p:sp>
        <p:nvSpPr>
          <p:cNvPr id="70" name="Rounded Rectangle 10">
            <a:extLst>
              <a:ext uri="{FF2B5EF4-FFF2-40B4-BE49-F238E27FC236}">
                <a16:creationId xmlns:a16="http://schemas.microsoft.com/office/drawing/2014/main" id="{7DBA6D95-E794-4FF3-960A-3EE379B446FC}"/>
              </a:ext>
            </a:extLst>
          </p:cNvPr>
          <p:cNvSpPr/>
          <p:nvPr/>
        </p:nvSpPr>
        <p:spPr>
          <a:xfrm>
            <a:off x="349408" y="4624552"/>
            <a:ext cx="1198842" cy="4043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Training data</a:t>
            </a:r>
          </a:p>
        </p:txBody>
      </p:sp>
      <p:sp>
        <p:nvSpPr>
          <p:cNvPr id="71" name="Rounded Rectangle 11">
            <a:extLst>
              <a:ext uri="{FF2B5EF4-FFF2-40B4-BE49-F238E27FC236}">
                <a16:creationId xmlns:a16="http://schemas.microsoft.com/office/drawing/2014/main" id="{E75BE548-7E91-4C07-936B-84D0D221B3F6}"/>
              </a:ext>
            </a:extLst>
          </p:cNvPr>
          <p:cNvSpPr/>
          <p:nvPr/>
        </p:nvSpPr>
        <p:spPr>
          <a:xfrm>
            <a:off x="2075982" y="4007044"/>
            <a:ext cx="4146468" cy="16393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2" name="Rounded Rectangle 12">
            <a:extLst>
              <a:ext uri="{FF2B5EF4-FFF2-40B4-BE49-F238E27FC236}">
                <a16:creationId xmlns:a16="http://schemas.microsoft.com/office/drawing/2014/main" id="{346E6BA9-8F2A-4B20-9CE6-F3BDC817EAAD}"/>
              </a:ext>
            </a:extLst>
          </p:cNvPr>
          <p:cNvSpPr/>
          <p:nvPr/>
        </p:nvSpPr>
        <p:spPr>
          <a:xfrm>
            <a:off x="2320070" y="4624552"/>
            <a:ext cx="1198842" cy="4043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Downsampling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3" name="Rounded Rectangle 13">
            <a:extLst>
              <a:ext uri="{FF2B5EF4-FFF2-40B4-BE49-F238E27FC236}">
                <a16:creationId xmlns:a16="http://schemas.microsoft.com/office/drawing/2014/main" id="{F0D604C7-9C99-4F14-B617-4EBA5940E2D9}"/>
              </a:ext>
            </a:extLst>
          </p:cNvPr>
          <p:cNvSpPr/>
          <p:nvPr/>
        </p:nvSpPr>
        <p:spPr>
          <a:xfrm>
            <a:off x="3955480" y="4312974"/>
            <a:ext cx="2066109" cy="10299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Elastic net method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10-fold cross-validation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Feature selection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Hyperparameter tuning</a:t>
            </a:r>
          </a:p>
        </p:txBody>
      </p:sp>
      <p:sp>
        <p:nvSpPr>
          <p:cNvPr id="74" name="Rounded Rectangle 14">
            <a:extLst>
              <a:ext uri="{FF2B5EF4-FFF2-40B4-BE49-F238E27FC236}">
                <a16:creationId xmlns:a16="http://schemas.microsoft.com/office/drawing/2014/main" id="{C044625E-8056-4644-B9C3-9AFC1DB84CBF}"/>
              </a:ext>
            </a:extLst>
          </p:cNvPr>
          <p:cNvSpPr/>
          <p:nvPr/>
        </p:nvSpPr>
        <p:spPr>
          <a:xfrm>
            <a:off x="6677924" y="4616782"/>
            <a:ext cx="747577" cy="4043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75" name="Rounded Rectangle 15">
            <a:extLst>
              <a:ext uri="{FF2B5EF4-FFF2-40B4-BE49-F238E27FC236}">
                <a16:creationId xmlns:a16="http://schemas.microsoft.com/office/drawing/2014/main" id="{79E8C55C-0001-4823-96AC-B3EA4E9608BE}"/>
              </a:ext>
            </a:extLst>
          </p:cNvPr>
          <p:cNvSpPr/>
          <p:nvPr/>
        </p:nvSpPr>
        <p:spPr>
          <a:xfrm>
            <a:off x="7802867" y="1601991"/>
            <a:ext cx="1127454" cy="17122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Sensitivity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Specificity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PPV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NPV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Balanced accuracy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AUC</a:t>
            </a:r>
          </a:p>
        </p:txBody>
      </p:sp>
      <p:sp>
        <p:nvSpPr>
          <p:cNvPr id="76" name="Diamond 75">
            <a:extLst>
              <a:ext uri="{FF2B5EF4-FFF2-40B4-BE49-F238E27FC236}">
                <a16:creationId xmlns:a16="http://schemas.microsoft.com/office/drawing/2014/main" id="{84A07FC8-0CC9-4315-821D-03817143EF55}"/>
              </a:ext>
            </a:extLst>
          </p:cNvPr>
          <p:cNvSpPr/>
          <p:nvPr/>
        </p:nvSpPr>
        <p:spPr>
          <a:xfrm>
            <a:off x="6710324" y="2289025"/>
            <a:ext cx="667265" cy="667265"/>
          </a:xfrm>
          <a:prstGeom prst="diamond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77" name="Picture 76" descr="A close up of a logo&#10;&#10;Description automatically generated">
            <a:extLst>
              <a:ext uri="{FF2B5EF4-FFF2-40B4-BE49-F238E27FC236}">
                <a16:creationId xmlns:a16="http://schemas.microsoft.com/office/drawing/2014/main" id="{45D97559-C156-4F10-8A78-C8E52719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42960">
            <a:off x="5582317" y="3601654"/>
            <a:ext cx="510210" cy="575306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33792032-48C7-47E6-B06C-B27A6077235E}"/>
              </a:ext>
            </a:extLst>
          </p:cNvPr>
          <p:cNvSpPr txBox="1"/>
          <p:nvPr/>
        </p:nvSpPr>
        <p:spPr>
          <a:xfrm>
            <a:off x="5587714" y="3735418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1000x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AEF7B7F-5C1C-4366-BCDC-9D35304B0839}"/>
              </a:ext>
            </a:extLst>
          </p:cNvPr>
          <p:cNvCxnSpPr>
            <a:cxnSpLocks/>
          </p:cNvCxnSpPr>
          <p:nvPr/>
        </p:nvCxnSpPr>
        <p:spPr>
          <a:xfrm flipV="1">
            <a:off x="1579977" y="2631536"/>
            <a:ext cx="5130347" cy="150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DD3BC84-10ED-4A19-B81B-51043F9874F1}"/>
              </a:ext>
            </a:extLst>
          </p:cNvPr>
          <p:cNvCxnSpPr>
            <a:cxnSpLocks/>
            <a:stCxn id="74" idx="0"/>
          </p:cNvCxnSpPr>
          <p:nvPr/>
        </p:nvCxnSpPr>
        <p:spPr>
          <a:xfrm flipH="1" flipV="1">
            <a:off x="7043957" y="2957796"/>
            <a:ext cx="7756" cy="165898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994F26A-FDFF-4B65-94FA-BF0500EA9183}"/>
              </a:ext>
            </a:extLst>
          </p:cNvPr>
          <p:cNvCxnSpPr>
            <a:cxnSpLocks/>
            <a:stCxn id="70" idx="3"/>
            <a:endCxn id="72" idx="1"/>
          </p:cNvCxnSpPr>
          <p:nvPr/>
        </p:nvCxnSpPr>
        <p:spPr>
          <a:xfrm>
            <a:off x="1548250" y="4826710"/>
            <a:ext cx="771820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FB0AAC6-E384-4ADD-8108-95F508E45F7F}"/>
              </a:ext>
            </a:extLst>
          </p:cNvPr>
          <p:cNvCxnSpPr>
            <a:cxnSpLocks/>
          </p:cNvCxnSpPr>
          <p:nvPr/>
        </p:nvCxnSpPr>
        <p:spPr>
          <a:xfrm flipV="1">
            <a:off x="948829" y="2835593"/>
            <a:ext cx="2" cy="67418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E278809-CB05-4FC1-B3E8-B8E333FA3F23}"/>
              </a:ext>
            </a:extLst>
          </p:cNvPr>
          <p:cNvCxnSpPr>
            <a:cxnSpLocks/>
          </p:cNvCxnSpPr>
          <p:nvPr/>
        </p:nvCxnSpPr>
        <p:spPr>
          <a:xfrm>
            <a:off x="949183" y="3926650"/>
            <a:ext cx="1" cy="67962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5E63AD3-E54C-4297-8A8D-589329C794C9}"/>
              </a:ext>
            </a:extLst>
          </p:cNvPr>
          <p:cNvCxnSpPr>
            <a:cxnSpLocks/>
            <a:endCxn id="73" idx="1"/>
          </p:cNvCxnSpPr>
          <p:nvPr/>
        </p:nvCxnSpPr>
        <p:spPr>
          <a:xfrm>
            <a:off x="3518912" y="4826710"/>
            <a:ext cx="436568" cy="122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E418BAA-94C3-4277-A284-7B0A87908872}"/>
              </a:ext>
            </a:extLst>
          </p:cNvPr>
          <p:cNvCxnSpPr>
            <a:cxnSpLocks/>
            <a:stCxn id="73" idx="3"/>
          </p:cNvCxnSpPr>
          <p:nvPr/>
        </p:nvCxnSpPr>
        <p:spPr>
          <a:xfrm flipV="1">
            <a:off x="6021589" y="4826711"/>
            <a:ext cx="642099" cy="122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F586E8A-1199-49F1-A1D5-449FEB72EF98}"/>
              </a:ext>
            </a:extLst>
          </p:cNvPr>
          <p:cNvSpPr txBox="1"/>
          <p:nvPr/>
        </p:nvSpPr>
        <p:spPr>
          <a:xfrm>
            <a:off x="1052601" y="3019495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25%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35A9648-1F4F-4F52-9293-2579438E46C3}"/>
              </a:ext>
            </a:extLst>
          </p:cNvPr>
          <p:cNvSpPr txBox="1"/>
          <p:nvPr/>
        </p:nvSpPr>
        <p:spPr>
          <a:xfrm>
            <a:off x="1052600" y="4068898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238492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4B6BA8F-D0F0-1947-9F59-5C5E0EA7F478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Fitting</a:t>
            </a:r>
            <a:r>
              <a:rPr lang="pt-BR" sz="4400" b="1" dirty="0">
                <a:solidFill>
                  <a:schemeClr val="bg1"/>
                </a:solidFill>
              </a:rPr>
              <a:t> a </a:t>
            </a:r>
            <a:r>
              <a:rPr lang="pt-BR" sz="4400" b="1" dirty="0" err="1">
                <a:solidFill>
                  <a:schemeClr val="bg1"/>
                </a:solidFill>
              </a:rPr>
              <a:t>model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583C1-F1AF-47E7-8D48-3DC3466E2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19" t="11772" r="35617" b="4644"/>
          <a:stretch/>
        </p:blipFill>
        <p:spPr>
          <a:xfrm>
            <a:off x="1303579" y="2077552"/>
            <a:ext cx="3117614" cy="3556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A5157A-D0B5-3B46-8032-1D5017741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79" t="11147" r="8220" b="5411"/>
          <a:stretch/>
        </p:blipFill>
        <p:spPr>
          <a:xfrm>
            <a:off x="4421194" y="2051426"/>
            <a:ext cx="3139252" cy="3556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4F20A9-786F-48BD-A4EC-3D0B77B19C0C}"/>
              </a:ext>
            </a:extLst>
          </p:cNvPr>
          <p:cNvSpPr txBox="1"/>
          <p:nvPr/>
        </p:nvSpPr>
        <p:spPr>
          <a:xfrm>
            <a:off x="2414186" y="4969225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Ideal fit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A21AD-7735-4583-9911-01B4C0C8AAE7}"/>
              </a:ext>
            </a:extLst>
          </p:cNvPr>
          <p:cNvSpPr txBox="1"/>
          <p:nvPr/>
        </p:nvSpPr>
        <p:spPr>
          <a:xfrm>
            <a:off x="5394695" y="4969225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Overfitting</a:t>
            </a:r>
          </a:p>
        </p:txBody>
      </p:sp>
    </p:spTree>
    <p:extLst>
      <p:ext uri="{BB962C8B-B14F-4D97-AF65-F5344CB8AC3E}">
        <p14:creationId xmlns:p14="http://schemas.microsoft.com/office/powerpoint/2010/main" val="32074736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4B6BA8F-D0F0-1947-9F59-5C5E0EA7F478}"/>
              </a:ext>
            </a:extLst>
          </p:cNvPr>
          <p:cNvSpPr txBox="1">
            <a:spLocks/>
          </p:cNvSpPr>
          <p:nvPr/>
        </p:nvSpPr>
        <p:spPr>
          <a:xfrm>
            <a:off x="0" y="2408"/>
            <a:ext cx="9144000" cy="8253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Regularized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regression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DF75FA-200F-41AC-85F8-69379B843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2" y="1106187"/>
            <a:ext cx="337185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96EF77-4242-4D61-BE90-6F900A82E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07" y="5150078"/>
            <a:ext cx="7106194" cy="15757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4913A7-5823-49F0-8C17-A0AFC709E0B3}"/>
              </a:ext>
            </a:extLst>
          </p:cNvPr>
          <p:cNvSpPr/>
          <p:nvPr/>
        </p:nvSpPr>
        <p:spPr>
          <a:xfrm>
            <a:off x="982566" y="5107654"/>
            <a:ext cx="2701159" cy="13453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2FD626-80FB-4F12-A14E-0936BA3B0A3C}"/>
              </a:ext>
            </a:extLst>
          </p:cNvPr>
          <p:cNvSpPr/>
          <p:nvPr/>
        </p:nvSpPr>
        <p:spPr>
          <a:xfrm>
            <a:off x="3975912" y="5107654"/>
            <a:ext cx="4253689" cy="13453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C7D0DF-BB35-4E4A-9BE7-C014173F9751}"/>
              </a:ext>
            </a:extLst>
          </p:cNvPr>
          <p:cNvSpPr txBox="1"/>
          <p:nvPr/>
        </p:nvSpPr>
        <p:spPr>
          <a:xfrm>
            <a:off x="1123407" y="6452613"/>
            <a:ext cx="227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LOSS/COST FUNCTION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B41401-1705-4488-B7AF-0D0B67CCCE0C}"/>
              </a:ext>
            </a:extLst>
          </p:cNvPr>
          <p:cNvSpPr txBox="1"/>
          <p:nvPr/>
        </p:nvSpPr>
        <p:spPr>
          <a:xfrm>
            <a:off x="7226698" y="6452613"/>
            <a:ext cx="100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PENALTY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7B73D39-DBE0-4004-828F-8A5908F1C4F0}"/>
              </a:ext>
            </a:extLst>
          </p:cNvPr>
          <p:cNvSpPr/>
          <p:nvPr/>
        </p:nvSpPr>
        <p:spPr>
          <a:xfrm rot="21301537">
            <a:off x="4286849" y="5073760"/>
            <a:ext cx="2176295" cy="1431175"/>
          </a:xfrm>
          <a:custGeom>
            <a:avLst/>
            <a:gdLst>
              <a:gd name="connsiteX0" fmla="*/ 0 w 2202872"/>
              <a:gd name="connsiteY0" fmla="*/ 1143000 h 1475509"/>
              <a:gd name="connsiteX1" fmla="*/ 0 w 2202872"/>
              <a:gd name="connsiteY1" fmla="*/ 1143000 h 1475509"/>
              <a:gd name="connsiteX2" fmla="*/ 218209 w 2202872"/>
              <a:gd name="connsiteY2" fmla="*/ 0 h 1475509"/>
              <a:gd name="connsiteX3" fmla="*/ 2202872 w 2202872"/>
              <a:gd name="connsiteY3" fmla="*/ 187036 h 1475509"/>
              <a:gd name="connsiteX4" fmla="*/ 1974272 w 2202872"/>
              <a:gd name="connsiteY4" fmla="*/ 1475509 h 1475509"/>
              <a:gd name="connsiteX5" fmla="*/ 0 w 2202872"/>
              <a:gd name="connsiteY5" fmla="*/ 1143000 h 147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2872" h="1475509">
                <a:moveTo>
                  <a:pt x="0" y="1143000"/>
                </a:moveTo>
                <a:lnTo>
                  <a:pt x="0" y="1143000"/>
                </a:lnTo>
                <a:lnTo>
                  <a:pt x="218209" y="0"/>
                </a:lnTo>
                <a:lnTo>
                  <a:pt x="2202872" y="187036"/>
                </a:lnTo>
                <a:lnTo>
                  <a:pt x="1974272" y="1475509"/>
                </a:lnTo>
                <a:lnTo>
                  <a:pt x="0" y="1143000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82BC8DE-E552-41F2-B8BE-661D580F7764}"/>
              </a:ext>
            </a:extLst>
          </p:cNvPr>
          <p:cNvSpPr/>
          <p:nvPr/>
        </p:nvSpPr>
        <p:spPr>
          <a:xfrm rot="21278300">
            <a:off x="6556664" y="5112327"/>
            <a:ext cx="1880754" cy="1381991"/>
          </a:xfrm>
          <a:custGeom>
            <a:avLst/>
            <a:gdLst>
              <a:gd name="connsiteX0" fmla="*/ 114300 w 1880754"/>
              <a:gd name="connsiteY0" fmla="*/ 1340428 h 1381991"/>
              <a:gd name="connsiteX1" fmla="*/ 0 w 1880754"/>
              <a:gd name="connsiteY1" fmla="*/ 0 h 1381991"/>
              <a:gd name="connsiteX2" fmla="*/ 1880754 w 1880754"/>
              <a:gd name="connsiteY2" fmla="*/ 20782 h 1381991"/>
              <a:gd name="connsiteX3" fmla="*/ 1652154 w 1880754"/>
              <a:gd name="connsiteY3" fmla="*/ 1381991 h 1381991"/>
              <a:gd name="connsiteX4" fmla="*/ 114300 w 1880754"/>
              <a:gd name="connsiteY4" fmla="*/ 1340428 h 138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754" h="1381991">
                <a:moveTo>
                  <a:pt x="114300" y="1340428"/>
                </a:moveTo>
                <a:lnTo>
                  <a:pt x="0" y="0"/>
                </a:lnTo>
                <a:lnTo>
                  <a:pt x="1880754" y="20782"/>
                </a:lnTo>
                <a:lnTo>
                  <a:pt x="1652154" y="1381991"/>
                </a:lnTo>
                <a:lnTo>
                  <a:pt x="114300" y="1340428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C24D8F-049B-4CA3-9E8C-C0E0244539A4}"/>
              </a:ext>
            </a:extLst>
          </p:cNvPr>
          <p:cNvSpPr txBox="1"/>
          <p:nvPr/>
        </p:nvSpPr>
        <p:spPr>
          <a:xfrm>
            <a:off x="4997742" y="478074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LASSO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BE8E49-A2DA-4A41-B954-644DB15AB82E}"/>
              </a:ext>
            </a:extLst>
          </p:cNvPr>
          <p:cNvSpPr txBox="1"/>
          <p:nvPr/>
        </p:nvSpPr>
        <p:spPr>
          <a:xfrm>
            <a:off x="7099335" y="474576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RIDGE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22136-C73E-42A6-8FAA-D7D4110611EA}"/>
              </a:ext>
            </a:extLst>
          </p:cNvPr>
          <p:cNvSpPr txBox="1"/>
          <p:nvPr/>
        </p:nvSpPr>
        <p:spPr>
          <a:xfrm>
            <a:off x="4260273" y="1381992"/>
            <a:ext cx="2340513" cy="36933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Regularized model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8C9CAC-84E5-4029-846A-97160962A1C8}"/>
              </a:ext>
            </a:extLst>
          </p:cNvPr>
          <p:cNvSpPr txBox="1"/>
          <p:nvPr/>
        </p:nvSpPr>
        <p:spPr>
          <a:xfrm>
            <a:off x="4260273" y="1744984"/>
            <a:ext cx="2340513" cy="369332"/>
          </a:xfrm>
          <a:prstGeom prst="rect">
            <a:avLst/>
          </a:prstGeom>
          <a:solidFill>
            <a:srgbClr val="3399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Non-regularized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E440AF-1AF6-4E55-AA11-181EE8449888}"/>
              </a:ext>
            </a:extLst>
          </p:cNvPr>
          <p:cNvSpPr txBox="1"/>
          <p:nvPr/>
        </p:nvSpPr>
        <p:spPr>
          <a:xfrm>
            <a:off x="4260273" y="3102320"/>
            <a:ext cx="4279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Occam’s razor principle:</a:t>
            </a:r>
          </a:p>
          <a:p>
            <a:r>
              <a:rPr lang="en-US" dirty="0"/>
              <a:t>“Entities should not be multiplied beyond necessity”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B0B66-2D41-B241-9F45-53E7B6CCE4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87" t="4702" r="3009" b="61606"/>
          <a:stretch/>
        </p:blipFill>
        <p:spPr>
          <a:xfrm>
            <a:off x="4554259" y="2547190"/>
            <a:ext cx="3096993" cy="4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Shape 1">
            <a:extLst>
              <a:ext uri="{FF2B5EF4-FFF2-40B4-BE49-F238E27FC236}">
                <a16:creationId xmlns:a16="http://schemas.microsoft.com/office/drawing/2014/main" id="{A436EE7A-CACA-445E-B294-B088F1B1CD89}"/>
              </a:ext>
            </a:extLst>
          </p:cNvPr>
          <p:cNvSpPr txBox="1"/>
          <p:nvPr/>
        </p:nvSpPr>
        <p:spPr>
          <a:xfrm>
            <a:off x="356261" y="1262459"/>
            <a:ext cx="8218419" cy="688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en-US" sz="4600" dirty="0"/>
              <a:t>Down-sampling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C962EE-E034-43D1-B65C-8DECD23A9A63}"/>
              </a:ext>
            </a:extLst>
          </p:cNvPr>
          <p:cNvCxnSpPr>
            <a:cxnSpLocks/>
          </p:cNvCxnSpPr>
          <p:nvPr/>
        </p:nvCxnSpPr>
        <p:spPr>
          <a:xfrm>
            <a:off x="3349068" y="4029349"/>
            <a:ext cx="2232803" cy="0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9E69EB2-6609-472B-92FF-6D8737BAF7D9}"/>
              </a:ext>
            </a:extLst>
          </p:cNvPr>
          <p:cNvSpPr/>
          <p:nvPr/>
        </p:nvSpPr>
        <p:spPr>
          <a:xfrm>
            <a:off x="1161967" y="2890436"/>
            <a:ext cx="638354" cy="208759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F1E2D1-FA3D-4617-A68E-578E4B018563}"/>
              </a:ext>
            </a:extLst>
          </p:cNvPr>
          <p:cNvSpPr/>
          <p:nvPr/>
        </p:nvSpPr>
        <p:spPr>
          <a:xfrm>
            <a:off x="1936340" y="4149893"/>
            <a:ext cx="638354" cy="8281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DC18D-B020-43C4-8467-230E7A0476C7}"/>
              </a:ext>
            </a:extLst>
          </p:cNvPr>
          <p:cNvSpPr/>
          <p:nvPr/>
        </p:nvSpPr>
        <p:spPr>
          <a:xfrm>
            <a:off x="6386148" y="4149893"/>
            <a:ext cx="638354" cy="8281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DAA262-0660-4AA8-B6FA-C20E713490AF}"/>
              </a:ext>
            </a:extLst>
          </p:cNvPr>
          <p:cNvSpPr/>
          <p:nvPr/>
        </p:nvSpPr>
        <p:spPr>
          <a:xfrm>
            <a:off x="7137930" y="4149893"/>
            <a:ext cx="638354" cy="8281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56B2347C-F1F8-834B-AB5B-BB76E4D7B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Class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imbalance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BA075F3-8B0A-4C1E-92BC-337C550E2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42960">
            <a:off x="4117045" y="4286574"/>
            <a:ext cx="510210" cy="575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45C75E-C514-4456-9351-3B014FC105C8}"/>
              </a:ext>
            </a:extLst>
          </p:cNvPr>
          <p:cNvSpPr txBox="1"/>
          <p:nvPr/>
        </p:nvSpPr>
        <p:spPr>
          <a:xfrm>
            <a:off x="4122442" y="4420338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1000x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27D04-D6E0-41DD-9A6C-F72FD7526691}"/>
              </a:ext>
            </a:extLst>
          </p:cNvPr>
          <p:cNvSpPr txBox="1"/>
          <p:nvPr/>
        </p:nvSpPr>
        <p:spPr>
          <a:xfrm>
            <a:off x="3610691" y="3683567"/>
            <a:ext cx="1522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RANDOM SAMPLING</a:t>
            </a:r>
          </a:p>
        </p:txBody>
      </p:sp>
    </p:spTree>
    <p:extLst>
      <p:ext uri="{BB962C8B-B14F-4D97-AF65-F5344CB8AC3E}">
        <p14:creationId xmlns:p14="http://schemas.microsoft.com/office/powerpoint/2010/main" val="15657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1" grpId="0"/>
      <p:bldP spid="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endParaRPr lang="pt-B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F6B1BD96-4D8A-A543-B876-7E65388833A6}"/>
              </a:ext>
            </a:extLst>
          </p:cNvPr>
          <p:cNvSpPr txBox="1"/>
          <p:nvPr/>
        </p:nvSpPr>
        <p:spPr>
          <a:xfrm>
            <a:off x="1725859" y="1568772"/>
            <a:ext cx="2331242" cy="769401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 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= 15,105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C1846FF4-DE95-A64A-9614-B0AEFF48310D}"/>
              </a:ext>
            </a:extLst>
          </p:cNvPr>
          <p:cNvSpPr txBox="1"/>
          <p:nvPr/>
        </p:nvSpPr>
        <p:spPr>
          <a:xfrm>
            <a:off x="5224584" y="3769870"/>
            <a:ext cx="2649416" cy="1046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00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Subjects with missing data in the outcome variable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 = 179 (1.27%)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3397E7AA-541E-0341-A16E-BD1AB1E451A7}"/>
              </a:ext>
            </a:extLst>
          </p:cNvPr>
          <p:cNvSpPr txBox="1"/>
          <p:nvPr/>
        </p:nvSpPr>
        <p:spPr>
          <a:xfrm>
            <a:off x="1710273" y="3201056"/>
            <a:ext cx="2331242" cy="769401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 = 14,104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7" name="Google Shape;88;p1">
            <a:extLst>
              <a:ext uri="{FF2B5EF4-FFF2-40B4-BE49-F238E27FC236}">
                <a16:creationId xmlns:a16="http://schemas.microsoft.com/office/drawing/2014/main" id="{2BFF756F-FDEE-EB45-8E5E-7A8D2BAAC503}"/>
              </a:ext>
            </a:extLst>
          </p:cNvPr>
          <p:cNvSpPr txBox="1"/>
          <p:nvPr/>
        </p:nvSpPr>
        <p:spPr>
          <a:xfrm>
            <a:off x="1708622" y="4831192"/>
            <a:ext cx="2332893" cy="1046400"/>
          </a:xfrm>
          <a:prstGeom prst="rect">
            <a:avLst/>
          </a:prstGeom>
          <a:solidFill>
            <a:srgbClr val="9197CE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Participants included in the analysis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 = 13,925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cxnSp>
        <p:nvCxnSpPr>
          <p:cNvPr id="10" name="Google Shape;91;p1">
            <a:extLst>
              <a:ext uri="{FF2B5EF4-FFF2-40B4-BE49-F238E27FC236}">
                <a16:creationId xmlns:a16="http://schemas.microsoft.com/office/drawing/2014/main" id="{7737F73A-D5FA-AE40-AE5A-A5B6B949453A}"/>
              </a:ext>
            </a:extLst>
          </p:cNvPr>
          <p:cNvCxnSpPr/>
          <p:nvPr/>
        </p:nvCxnSpPr>
        <p:spPr>
          <a:xfrm>
            <a:off x="2891480" y="4295001"/>
            <a:ext cx="2300068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" name="Google Shape;94;p1">
            <a:extLst>
              <a:ext uri="{FF2B5EF4-FFF2-40B4-BE49-F238E27FC236}">
                <a16:creationId xmlns:a16="http://schemas.microsoft.com/office/drawing/2014/main" id="{1CC30A64-8FB7-7A43-BD5F-6EC305A31E77}"/>
              </a:ext>
            </a:extLst>
          </p:cNvPr>
          <p:cNvCxnSpPr/>
          <p:nvPr/>
        </p:nvCxnSpPr>
        <p:spPr>
          <a:xfrm>
            <a:off x="2905547" y="3974387"/>
            <a:ext cx="0" cy="85680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" name="Google Shape;95;p1">
            <a:extLst>
              <a:ext uri="{FF2B5EF4-FFF2-40B4-BE49-F238E27FC236}">
                <a16:creationId xmlns:a16="http://schemas.microsoft.com/office/drawing/2014/main" id="{5D277881-E44D-124C-92FF-6FCF65F71014}"/>
              </a:ext>
            </a:extLst>
          </p:cNvPr>
          <p:cNvCxnSpPr/>
          <p:nvPr/>
        </p:nvCxnSpPr>
        <p:spPr>
          <a:xfrm>
            <a:off x="2905547" y="2331188"/>
            <a:ext cx="0" cy="85680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" name="Google Shape;96;p1">
            <a:extLst>
              <a:ext uri="{FF2B5EF4-FFF2-40B4-BE49-F238E27FC236}">
                <a16:creationId xmlns:a16="http://schemas.microsoft.com/office/drawing/2014/main" id="{B148278D-662C-A54F-81B3-AEADDA6D3872}"/>
              </a:ext>
            </a:extLst>
          </p:cNvPr>
          <p:cNvSpPr txBox="1"/>
          <p:nvPr/>
        </p:nvSpPr>
        <p:spPr>
          <a:xfrm>
            <a:off x="5224584" y="2381215"/>
            <a:ext cx="2649416" cy="76940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596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 to follow-up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8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1001 (6.63%)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cxnSp>
        <p:nvCxnSpPr>
          <p:cNvPr id="16" name="Google Shape;91;p1">
            <a:extLst>
              <a:ext uri="{FF2B5EF4-FFF2-40B4-BE49-F238E27FC236}">
                <a16:creationId xmlns:a16="http://schemas.microsoft.com/office/drawing/2014/main" id="{B72279B9-4B03-8247-B394-AE7E2308A785}"/>
              </a:ext>
            </a:extLst>
          </p:cNvPr>
          <p:cNvCxnSpPr/>
          <p:nvPr/>
        </p:nvCxnSpPr>
        <p:spPr>
          <a:xfrm>
            <a:off x="2924516" y="2759590"/>
            <a:ext cx="2300068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797191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C7C89C-CEA9-D34D-AE59-BD2C6DD7F905}"/>
              </a:ext>
            </a:extLst>
          </p:cNvPr>
          <p:cNvSpPr/>
          <p:nvPr/>
        </p:nvSpPr>
        <p:spPr>
          <a:xfrm>
            <a:off x="454025" y="1166842"/>
            <a:ext cx="81438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000000"/>
                </a:solidFill>
                <a:latin typeface="Roboto"/>
              </a:rPr>
              <a:t>Follow-up outcomes:</a:t>
            </a:r>
          </a:p>
          <a:p>
            <a:endParaRPr lang="en-CA" sz="2400" b="1" dirty="0">
              <a:solidFill>
                <a:srgbClr val="000000"/>
              </a:solidFill>
              <a:latin typeface="Roboto"/>
            </a:endParaRPr>
          </a:p>
          <a:p>
            <a:pPr marL="342900" indent="-342900">
              <a:buFontTx/>
              <a:buChar char="-"/>
            </a:pPr>
            <a:r>
              <a:rPr lang="en-CA" sz="2400" dirty="0">
                <a:solidFill>
                  <a:srgbClr val="000000"/>
                </a:solidFill>
                <a:latin typeface="Roboto"/>
              </a:rPr>
              <a:t>Incident depression: 499 (3.58%);</a:t>
            </a:r>
          </a:p>
          <a:p>
            <a:pPr marL="342900" indent="-342900">
              <a:buFontTx/>
              <a:buChar char="-"/>
            </a:pPr>
            <a:endParaRPr lang="en-CA" sz="2400" dirty="0">
              <a:solidFill>
                <a:srgbClr val="000000"/>
              </a:solidFill>
              <a:latin typeface="Roboto"/>
            </a:endParaRPr>
          </a:p>
          <a:p>
            <a:pPr marL="342900" indent="-342900">
              <a:buFontTx/>
              <a:buChar char="-"/>
            </a:pPr>
            <a:r>
              <a:rPr lang="en-CA" sz="2400" dirty="0">
                <a:solidFill>
                  <a:srgbClr val="000000"/>
                </a:solidFill>
                <a:latin typeface="Roboto"/>
              </a:rPr>
              <a:t>Persistent depression: 160 (1.15%);</a:t>
            </a:r>
          </a:p>
          <a:p>
            <a:pPr marL="342900" indent="-342900">
              <a:buFontTx/>
              <a:buChar char="-"/>
            </a:pPr>
            <a:endParaRPr lang="en-CA" sz="2400" dirty="0">
              <a:solidFill>
                <a:srgbClr val="000000"/>
              </a:solidFill>
              <a:latin typeface="Roboto"/>
            </a:endParaRPr>
          </a:p>
          <a:p>
            <a:pPr marL="342900" indent="-342900">
              <a:buFontTx/>
              <a:buChar char="-"/>
            </a:pPr>
            <a:r>
              <a:rPr lang="en-CA" sz="2400" dirty="0">
                <a:solidFill>
                  <a:srgbClr val="000000"/>
                </a:solidFill>
                <a:latin typeface="Roboto"/>
              </a:rPr>
              <a:t>Not depressed = 12,837 (92.21%).</a:t>
            </a:r>
          </a:p>
          <a:p>
            <a:pPr marL="342900" indent="-342900">
              <a:buFontTx/>
              <a:buChar char="-"/>
            </a:pPr>
            <a:endParaRPr lang="en-C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126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DEDAADC-FC61-4F24-A58E-F2DEA8A10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691" y="827774"/>
            <a:ext cx="6027818" cy="6027818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>
                <a:solidFill>
                  <a:schemeClr val="bg1"/>
                </a:solidFill>
              </a:rPr>
              <a:t>The Five </a:t>
            </a:r>
            <a:r>
              <a:rPr lang="pt-BR" sz="4400" b="1" dirty="0" err="1">
                <a:solidFill>
                  <a:schemeClr val="bg1"/>
                </a:solidFill>
              </a:rPr>
              <a:t>V’s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of</a:t>
            </a:r>
            <a:r>
              <a:rPr lang="pt-BR" sz="4400" b="1" dirty="0">
                <a:solidFill>
                  <a:schemeClr val="bg1"/>
                </a:solidFill>
              </a:rPr>
              <a:t> Big Data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28AB5CE-F3FE-4ED3-B42D-0921C745C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05" t="75529" b="1263"/>
          <a:stretch/>
        </p:blipFill>
        <p:spPr>
          <a:xfrm>
            <a:off x="5610997" y="2472017"/>
            <a:ext cx="799162" cy="78606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9C8C079-A5E3-44DE-9F66-E9D4362EE3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89" r="75400"/>
          <a:stretch/>
        </p:blipFill>
        <p:spPr>
          <a:xfrm>
            <a:off x="5570431" y="5340648"/>
            <a:ext cx="833178" cy="85047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88BE70B-56CE-4696-9520-61DA8AFF0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5148" r="24627" b="49732"/>
          <a:stretch/>
        </p:blipFill>
        <p:spPr>
          <a:xfrm>
            <a:off x="5580888" y="4345634"/>
            <a:ext cx="859379" cy="85081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0C0E649-D13F-4CE2-A4C9-823C49147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18" t="25249" r="50774" b="51155"/>
          <a:stretch/>
        </p:blipFill>
        <p:spPr>
          <a:xfrm>
            <a:off x="5617547" y="3402274"/>
            <a:ext cx="786062" cy="79916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9A35EB2-03FB-48C9-80EC-3539FE144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34" r="74627" b="25497"/>
          <a:stretch/>
        </p:blipFill>
        <p:spPr>
          <a:xfrm>
            <a:off x="5550779" y="1503528"/>
            <a:ext cx="859380" cy="825366"/>
          </a:xfrm>
          <a:prstGeom prst="rect">
            <a:avLst/>
          </a:prstGeom>
        </p:spPr>
      </p:pic>
      <p:sp>
        <p:nvSpPr>
          <p:cNvPr id="37" name="Rectangle 32">
            <a:extLst>
              <a:ext uri="{FF2B5EF4-FFF2-40B4-BE49-F238E27FC236}">
                <a16:creationId xmlns:a16="http://schemas.microsoft.com/office/drawing/2014/main" id="{5D350451-2124-4E33-9930-54A9D7D7A4D1}"/>
              </a:ext>
            </a:extLst>
          </p:cNvPr>
          <p:cNvSpPr/>
          <p:nvPr/>
        </p:nvSpPr>
        <p:spPr>
          <a:xfrm>
            <a:off x="6440267" y="1683752"/>
            <a:ext cx="1705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VOLUME</a:t>
            </a: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EBECC285-E717-4DA6-ABF7-909A44EEABE0}"/>
              </a:ext>
            </a:extLst>
          </p:cNvPr>
          <p:cNvSpPr/>
          <p:nvPr/>
        </p:nvSpPr>
        <p:spPr>
          <a:xfrm>
            <a:off x="6440267" y="3610850"/>
            <a:ext cx="13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VARIETY</a:t>
            </a: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018FB06B-F6FE-49B0-8571-526D6EDDD361}"/>
              </a:ext>
            </a:extLst>
          </p:cNvPr>
          <p:cNvSpPr/>
          <p:nvPr/>
        </p:nvSpPr>
        <p:spPr>
          <a:xfrm>
            <a:off x="6440267" y="4540210"/>
            <a:ext cx="1625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VERACITY</a:t>
            </a:r>
          </a:p>
        </p:txBody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5F836C84-FB0C-4013-A212-6B87EAE5D773}"/>
              </a:ext>
            </a:extLst>
          </p:cNvPr>
          <p:cNvSpPr/>
          <p:nvPr/>
        </p:nvSpPr>
        <p:spPr>
          <a:xfrm>
            <a:off x="6440267" y="2632031"/>
            <a:ext cx="1453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VELOCITY</a:t>
            </a:r>
          </a:p>
        </p:txBody>
      </p:sp>
      <p:sp>
        <p:nvSpPr>
          <p:cNvPr id="41" name="Rectangle 32">
            <a:extLst>
              <a:ext uri="{FF2B5EF4-FFF2-40B4-BE49-F238E27FC236}">
                <a16:creationId xmlns:a16="http://schemas.microsoft.com/office/drawing/2014/main" id="{A95D2C89-BE1A-4E22-8FCC-B6AAC9C1AA7C}"/>
              </a:ext>
            </a:extLst>
          </p:cNvPr>
          <p:cNvSpPr/>
          <p:nvPr/>
        </p:nvSpPr>
        <p:spPr>
          <a:xfrm>
            <a:off x="6440267" y="5535051"/>
            <a:ext cx="1189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18739744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Missing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data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D7801227-FB7A-654F-A2E1-C82E719FF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20" y="1409700"/>
            <a:ext cx="4304857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7798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E3F163-F237-A64E-BB2F-A0621D62583A}"/>
              </a:ext>
            </a:extLst>
          </p:cNvPr>
          <p:cNvSpPr/>
          <p:nvPr/>
        </p:nvSpPr>
        <p:spPr>
          <a:xfrm>
            <a:off x="444500" y="1106660"/>
            <a:ext cx="834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Outcome 1: distinguishing depressed vs. non-depressed participants</a:t>
            </a:r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8886AF6-FA5C-3D47-BBA3-C14266612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" r="51631" b="50400"/>
          <a:stretch/>
        </p:blipFill>
        <p:spPr bwMode="auto">
          <a:xfrm>
            <a:off x="698500" y="2641600"/>
            <a:ext cx="307782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C8392F0-3F7B-7C43-A89D-7A0FC79C7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3" b="50074"/>
          <a:stretch/>
        </p:blipFill>
        <p:spPr bwMode="auto">
          <a:xfrm>
            <a:off x="4571820" y="2089677"/>
            <a:ext cx="3664873" cy="453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09DDA4-3691-B642-A684-6707E710A454}"/>
              </a:ext>
            </a:extLst>
          </p:cNvPr>
          <p:cNvSpPr/>
          <p:nvPr/>
        </p:nvSpPr>
        <p:spPr>
          <a:xfrm>
            <a:off x="444500" y="6253843"/>
            <a:ext cx="8143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000000"/>
                </a:solidFill>
                <a:latin typeface="Roboto"/>
              </a:rPr>
              <a:t>Excluded: non-smoker</a:t>
            </a:r>
            <a:endParaRPr lang="en-C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876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E3F163-F237-A64E-BB2F-A0621D62583A}"/>
              </a:ext>
            </a:extLst>
          </p:cNvPr>
          <p:cNvSpPr/>
          <p:nvPr/>
        </p:nvSpPr>
        <p:spPr>
          <a:xfrm>
            <a:off x="444500" y="1106660"/>
            <a:ext cx="834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Outcome 2: distinguishing participants with incident depression vs. those who did not develop depression</a:t>
            </a:r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CA1EAD-8BEC-F542-9A7E-4BA4A1BD8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7" t="4914" r="633" b="50401"/>
          <a:stretch/>
        </p:blipFill>
        <p:spPr bwMode="auto">
          <a:xfrm>
            <a:off x="1003300" y="2794000"/>
            <a:ext cx="277509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AC5BF8F-1A7E-EF45-9397-7C44D1353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b="50621"/>
          <a:stretch/>
        </p:blipFill>
        <p:spPr bwMode="auto">
          <a:xfrm>
            <a:off x="4616450" y="2283088"/>
            <a:ext cx="3308350" cy="395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625518-52BC-C941-9698-1E31B597895C}"/>
              </a:ext>
            </a:extLst>
          </p:cNvPr>
          <p:cNvSpPr/>
          <p:nvPr/>
        </p:nvSpPr>
        <p:spPr>
          <a:xfrm>
            <a:off x="444500" y="6236862"/>
            <a:ext cx="8143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000000"/>
                </a:solidFill>
                <a:latin typeface="Roboto"/>
              </a:rPr>
              <a:t>Excluded: non-smoker, university degree</a:t>
            </a:r>
            <a:endParaRPr lang="en-C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556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E3F163-F237-A64E-BB2F-A0621D62583A}"/>
              </a:ext>
            </a:extLst>
          </p:cNvPr>
          <p:cNvSpPr/>
          <p:nvPr/>
        </p:nvSpPr>
        <p:spPr>
          <a:xfrm>
            <a:off x="444500" y="1106660"/>
            <a:ext cx="834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Outcome 3: distinguishing participants with persistent depression vs. those who did not develop depression</a:t>
            </a:r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3C518A6-6F3A-7949-BAF2-1BE5B0AAD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6" r="50579" b="1240"/>
          <a:stretch/>
        </p:blipFill>
        <p:spPr bwMode="auto">
          <a:xfrm>
            <a:off x="838432" y="2590800"/>
            <a:ext cx="3065895" cy="27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1F4B2BD-2A37-DE4E-83EB-E646DA327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7" r="50237"/>
          <a:stretch/>
        </p:blipFill>
        <p:spPr bwMode="auto">
          <a:xfrm>
            <a:off x="4386927" y="2120900"/>
            <a:ext cx="3345361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5BDC91-8250-3549-B913-32A872BBB6F7}"/>
              </a:ext>
            </a:extLst>
          </p:cNvPr>
          <p:cNvSpPr/>
          <p:nvPr/>
        </p:nvSpPr>
        <p:spPr>
          <a:xfrm>
            <a:off x="444500" y="6236862"/>
            <a:ext cx="8143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000000"/>
                </a:solidFill>
                <a:latin typeface="Roboto"/>
              </a:rPr>
              <a:t>Excluded: ethnicity</a:t>
            </a:r>
            <a:endParaRPr lang="en-C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635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0DD2A6E-0336-924E-8B85-B965B19DE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42" y="2260766"/>
            <a:ext cx="125963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E563E0-0E30-B94D-A53A-85F7FBBDDACC}"/>
              </a:ext>
            </a:extLst>
          </p:cNvPr>
          <p:cNvSpPr/>
          <p:nvPr/>
        </p:nvSpPr>
        <p:spPr>
          <a:xfrm>
            <a:off x="762000" y="1133596"/>
            <a:ext cx="7912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Roboto"/>
              </a:rPr>
              <a:t>Table 1: Performance metrics for the elastic net models to predict the three clinical outcomes.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8ABD1-772A-4B53-99DA-64187B363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2" t="14873" r="10608" b="18199"/>
          <a:stretch/>
        </p:blipFill>
        <p:spPr>
          <a:xfrm>
            <a:off x="762000" y="2085883"/>
            <a:ext cx="7081733" cy="41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225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E3F163-F237-A64E-BB2F-A0621D62583A}"/>
              </a:ext>
            </a:extLst>
          </p:cNvPr>
          <p:cNvSpPr/>
          <p:nvPr/>
        </p:nvSpPr>
        <p:spPr>
          <a:xfrm>
            <a:off x="444500" y="1106660"/>
            <a:ext cx="8343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Outcome 1, sensitivity analysis: distinguishing depressed vs. non-depressed participants, excluding variable ‘use of antidepressants’</a:t>
            </a:r>
            <a:endParaRPr lang="en-US" sz="24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748D693-C8D6-2A43-BF14-9BE06AC58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r="53977"/>
          <a:stretch/>
        </p:blipFill>
        <p:spPr bwMode="auto">
          <a:xfrm>
            <a:off x="843723" y="2586009"/>
            <a:ext cx="3494156" cy="351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18C070CB-EC7F-C34F-8280-BBFF39215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" t="-1133" r="51494" b="-2550"/>
          <a:stretch/>
        </p:blipFill>
        <p:spPr bwMode="auto">
          <a:xfrm>
            <a:off x="4978400" y="2586009"/>
            <a:ext cx="3321877" cy="40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DC7743-A81C-BD45-975E-7C381E7FB7D1}"/>
              </a:ext>
            </a:extLst>
          </p:cNvPr>
          <p:cNvSpPr/>
          <p:nvPr/>
        </p:nvSpPr>
        <p:spPr>
          <a:xfrm>
            <a:off x="444500" y="6236862"/>
            <a:ext cx="8143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000000"/>
                </a:solidFill>
                <a:latin typeface="Roboto"/>
              </a:rPr>
              <a:t>Excluded: non-smoker</a:t>
            </a:r>
            <a:endParaRPr lang="en-C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69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E3F163-F237-A64E-BB2F-A0621D62583A}"/>
              </a:ext>
            </a:extLst>
          </p:cNvPr>
          <p:cNvSpPr/>
          <p:nvPr/>
        </p:nvSpPr>
        <p:spPr>
          <a:xfrm>
            <a:off x="444500" y="1106660"/>
            <a:ext cx="8343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Outcome 3, sensitivity analysis: distinguishing persistently depressed vs. non-depressed participants, excluding variable ‘use of antidepressants’</a:t>
            </a:r>
            <a:endParaRPr lang="en-US" sz="24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748D693-C8D6-2A43-BF14-9BE06AC58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9" t="8495" r="4907" b="1672"/>
          <a:stretch/>
        </p:blipFill>
        <p:spPr bwMode="auto">
          <a:xfrm>
            <a:off x="673100" y="2516207"/>
            <a:ext cx="3645464" cy="35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18C070CB-EC7F-C34F-8280-BBFF39215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5"/>
          <a:stretch/>
        </p:blipFill>
        <p:spPr bwMode="auto">
          <a:xfrm>
            <a:off x="5027047" y="2586009"/>
            <a:ext cx="3443853" cy="409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7F98CF-D126-7040-9ECE-FC7F4B3C6537}"/>
              </a:ext>
            </a:extLst>
          </p:cNvPr>
          <p:cNvSpPr/>
          <p:nvPr/>
        </p:nvSpPr>
        <p:spPr>
          <a:xfrm>
            <a:off x="444500" y="6236862"/>
            <a:ext cx="8143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000000"/>
                </a:solidFill>
                <a:latin typeface="Roboto"/>
              </a:rPr>
              <a:t>Excluded: ethnicity</a:t>
            </a:r>
            <a:endParaRPr lang="en-C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848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pt-BR" sz="4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t-BR" sz="4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discussion</a:t>
            </a:r>
            <a:endParaRPr lang="pt-BR" sz="3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0DD2A6E-0336-924E-8B85-B965B19DE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42" y="2260766"/>
            <a:ext cx="125963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E563E0-0E30-B94D-A53A-85F7FBBDDACC}"/>
              </a:ext>
            </a:extLst>
          </p:cNvPr>
          <p:cNvSpPr/>
          <p:nvPr/>
        </p:nvSpPr>
        <p:spPr>
          <a:xfrm>
            <a:off x="591671" y="1149784"/>
            <a:ext cx="8031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Roboto"/>
              </a:rPr>
              <a:t>Table 2: Performance metrics for the sensitivity analysis for outcomes 1 and 3</a:t>
            </a:r>
            <a:endParaRPr lang="en-CA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5F35A50-4967-224D-B14C-FC13776AD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75585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56AE9-6DE7-4E0E-9DA4-07822D876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87" t="42573" r="5783" b="25396"/>
          <a:stretch/>
        </p:blipFill>
        <p:spPr>
          <a:xfrm>
            <a:off x="591670" y="2396419"/>
            <a:ext cx="7908989" cy="20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650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0" y="2520"/>
            <a:ext cx="9143640" cy="8251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 anchorCtr="0"/>
          <a:lstStyle/>
          <a:p>
            <a:pPr algn="ctr">
              <a:lnSpc>
                <a:spcPct val="100000"/>
              </a:lnSpc>
            </a:pPr>
            <a:r>
              <a:rPr lang="en-CA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PPVs and NPVs values for different cut-offs of class boundaries</a:t>
            </a:r>
            <a:endParaRPr lang="pt-BR" sz="24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1B7B3-F3A4-41B4-AAB0-9698F8068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" y="2245340"/>
            <a:ext cx="9144000" cy="313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122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PERSPECTIVES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8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>
                <a:solidFill>
                  <a:schemeClr val="bg1"/>
                </a:solidFill>
              </a:rPr>
              <a:t>Data </a:t>
            </a:r>
            <a:r>
              <a:rPr lang="pt-BR" sz="4400" b="1" dirty="0" err="1">
                <a:solidFill>
                  <a:schemeClr val="bg1"/>
                </a:solidFill>
              </a:rPr>
              <a:t>structure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4338" name="Picture 2" descr="structured-vs-unstructured-data">
            <a:extLst>
              <a:ext uri="{FF2B5EF4-FFF2-40B4-BE49-F238E27FC236}">
                <a16:creationId xmlns:a16="http://schemas.microsoft.com/office/drawing/2014/main" id="{349A7B19-8BDC-49C5-9248-4107787B8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2" y="827774"/>
            <a:ext cx="6429375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excel icon">
            <a:extLst>
              <a:ext uri="{FF2B5EF4-FFF2-40B4-BE49-F238E27FC236}">
                <a16:creationId xmlns:a16="http://schemas.microsoft.com/office/drawing/2014/main" id="{5CB3449E-0004-4B85-B8E5-7D35BC483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46" y="5584394"/>
            <a:ext cx="778452" cy="91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 result for gmail icon">
            <a:extLst>
              <a:ext uri="{FF2B5EF4-FFF2-40B4-BE49-F238E27FC236}">
                <a16:creationId xmlns:a16="http://schemas.microsoft.com/office/drawing/2014/main" id="{7E279F5A-0793-46E4-96EF-0FE0EEA9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79" y="5635485"/>
            <a:ext cx="778452" cy="77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Image result for youtube icon">
            <a:extLst>
              <a:ext uri="{FF2B5EF4-FFF2-40B4-BE49-F238E27FC236}">
                <a16:creationId xmlns:a16="http://schemas.microsoft.com/office/drawing/2014/main" id="{94550363-B66C-412D-932E-C7AEF70CD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17" y="5709406"/>
            <a:ext cx="922182" cy="6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Image result for spss icon">
            <a:extLst>
              <a:ext uri="{FF2B5EF4-FFF2-40B4-BE49-F238E27FC236}">
                <a16:creationId xmlns:a16="http://schemas.microsoft.com/office/drawing/2014/main" id="{9ABDC317-8752-40C9-AA44-A0657975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60" y="5684879"/>
            <a:ext cx="672800" cy="6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Image result for spotify icon">
            <a:extLst>
              <a:ext uri="{FF2B5EF4-FFF2-40B4-BE49-F238E27FC236}">
                <a16:creationId xmlns:a16="http://schemas.microsoft.com/office/drawing/2014/main" id="{77CA9E7B-51B3-442E-B006-0CBF218C3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9" t="13970" r="8878" b="53003"/>
          <a:stretch/>
        </p:blipFill>
        <p:spPr bwMode="auto">
          <a:xfrm>
            <a:off x="6898385" y="5663263"/>
            <a:ext cx="750673" cy="75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638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C055D7C-3C25-4B2C-B008-BD20C5F03C22}"/>
              </a:ext>
            </a:extLst>
          </p:cNvPr>
          <p:cNvSpPr/>
          <p:nvPr/>
        </p:nvSpPr>
        <p:spPr>
          <a:xfrm>
            <a:off x="362606" y="669807"/>
            <a:ext cx="8339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latin typeface="+mj-lt"/>
              </a:rPr>
              <a:t>New phenotypes, new diagnoses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023699A-A536-4103-A9B2-1B0F48BD3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21" r="8793" b="16667"/>
          <a:stretch/>
        </p:blipFill>
        <p:spPr>
          <a:xfrm>
            <a:off x="477982" y="2047010"/>
            <a:ext cx="8339959" cy="3148446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2578DCC-0514-B549-A138-AAAEC3AD3069}"/>
              </a:ext>
            </a:extLst>
          </p:cNvPr>
          <p:cNvSpPr txBox="1">
            <a:spLocks/>
          </p:cNvSpPr>
          <p:nvPr/>
        </p:nvSpPr>
        <p:spPr>
          <a:xfrm>
            <a:off x="0" y="6660682"/>
            <a:ext cx="9144000" cy="19812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</a:rPr>
              <a:t>INSEL TR, SCIENCE, 2015</a:t>
            </a:r>
          </a:p>
          <a:p>
            <a:pPr marL="0" indent="0" algn="ctr">
              <a:buFont typeface="Arial"/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70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86D2957-388B-4C77-B4CA-E82808BCD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r="77126" b="16794"/>
          <a:stretch/>
        </p:blipFill>
        <p:spPr bwMode="auto">
          <a:xfrm>
            <a:off x="872358" y="2007477"/>
            <a:ext cx="2091559" cy="32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2">
            <a:extLst>
              <a:ext uri="{FF2B5EF4-FFF2-40B4-BE49-F238E27FC236}">
                <a16:creationId xmlns:a16="http://schemas.microsoft.com/office/drawing/2014/main" id="{18598233-E89E-48B2-89FC-9852E3C3D5D1}"/>
              </a:ext>
            </a:extLst>
          </p:cNvPr>
          <p:cNvSpPr/>
          <p:nvPr/>
        </p:nvSpPr>
        <p:spPr>
          <a:xfrm>
            <a:off x="2804291" y="669807"/>
            <a:ext cx="3785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latin typeface="+mj-lt"/>
              </a:rPr>
              <a:t>One-size fits-all?</a:t>
            </a:r>
          </a:p>
        </p:txBody>
      </p:sp>
      <p:sp>
        <p:nvSpPr>
          <p:cNvPr id="13" name="Rectangle 32">
            <a:extLst>
              <a:ext uri="{FF2B5EF4-FFF2-40B4-BE49-F238E27FC236}">
                <a16:creationId xmlns:a16="http://schemas.microsoft.com/office/drawing/2014/main" id="{6B5452AB-656B-4309-8F6B-FA2B7494A638}"/>
              </a:ext>
            </a:extLst>
          </p:cNvPr>
          <p:cNvSpPr/>
          <p:nvPr/>
        </p:nvSpPr>
        <p:spPr>
          <a:xfrm>
            <a:off x="3257013" y="2961033"/>
            <a:ext cx="2238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Treatment start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D6B2CD43-90D1-4E2A-9A1A-10A3D94C92C0}"/>
              </a:ext>
            </a:extLst>
          </p:cNvPr>
          <p:cNvCxnSpPr>
            <a:cxnSpLocks/>
          </p:cNvCxnSpPr>
          <p:nvPr/>
        </p:nvCxnSpPr>
        <p:spPr>
          <a:xfrm flipV="1">
            <a:off x="3257013" y="3422698"/>
            <a:ext cx="2355511" cy="6302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32">
            <a:extLst>
              <a:ext uri="{FF2B5EF4-FFF2-40B4-BE49-F238E27FC236}">
                <a16:creationId xmlns:a16="http://schemas.microsoft.com/office/drawing/2014/main" id="{A8AE4924-3B94-4C86-B26D-0F46738FD102}"/>
              </a:ext>
            </a:extLst>
          </p:cNvPr>
          <p:cNvSpPr/>
          <p:nvPr/>
        </p:nvSpPr>
        <p:spPr>
          <a:xfrm>
            <a:off x="5788811" y="2730200"/>
            <a:ext cx="31660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1) BENEFIT</a:t>
            </a:r>
          </a:p>
          <a:p>
            <a:r>
              <a:rPr lang="en-CA" sz="2400" b="1" dirty="0">
                <a:latin typeface="+mj-lt"/>
              </a:rPr>
              <a:t>2) NO-BENEFIT + DELAY</a:t>
            </a:r>
          </a:p>
          <a:p>
            <a:r>
              <a:rPr lang="en-CA" sz="2400" b="1" dirty="0">
                <a:latin typeface="+mj-lt"/>
              </a:rPr>
              <a:t>3) SEVERE ADVERSE EFFECT + DELAY</a:t>
            </a:r>
          </a:p>
        </p:txBody>
      </p:sp>
    </p:spTree>
    <p:extLst>
      <p:ext uri="{BB962C8B-B14F-4D97-AF65-F5344CB8AC3E}">
        <p14:creationId xmlns:p14="http://schemas.microsoft.com/office/powerpoint/2010/main" val="36671604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49EE7B7-0C50-4F4A-B60D-B5125C204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8" t="61928" r="43564" b="16252"/>
          <a:stretch/>
        </p:blipFill>
        <p:spPr bwMode="auto">
          <a:xfrm>
            <a:off x="7302059" y="3031173"/>
            <a:ext cx="1166649" cy="105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86D2957-388B-4C77-B4CA-E82808BCD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r="77126" b="16794"/>
          <a:stretch/>
        </p:blipFill>
        <p:spPr bwMode="auto">
          <a:xfrm>
            <a:off x="280622" y="2393195"/>
            <a:ext cx="1214998" cy="18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2">
            <a:extLst>
              <a:ext uri="{FF2B5EF4-FFF2-40B4-BE49-F238E27FC236}">
                <a16:creationId xmlns:a16="http://schemas.microsoft.com/office/drawing/2014/main" id="{E6E6F472-52C4-4FA4-9590-37FD7A626878}"/>
              </a:ext>
            </a:extLst>
          </p:cNvPr>
          <p:cNvSpPr/>
          <p:nvPr/>
        </p:nvSpPr>
        <p:spPr>
          <a:xfrm>
            <a:off x="2375337" y="570103"/>
            <a:ext cx="4393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latin typeface="+mj-lt"/>
              </a:rPr>
              <a:t>Tailored approach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A80FE0-DE3A-4224-819A-ACB7ACBF9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8" t="40000" r="43564" b="39209"/>
          <a:stretch/>
        </p:blipFill>
        <p:spPr bwMode="auto">
          <a:xfrm>
            <a:off x="5683465" y="3011467"/>
            <a:ext cx="1166649" cy="100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730D6CC-46F2-4820-930F-2A10AF258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8" t="16826" r="43564" b="59892"/>
          <a:stretch/>
        </p:blipFill>
        <p:spPr bwMode="auto">
          <a:xfrm>
            <a:off x="4075382" y="2954974"/>
            <a:ext cx="1166649" cy="11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2">
            <a:extLst>
              <a:ext uri="{FF2B5EF4-FFF2-40B4-BE49-F238E27FC236}">
                <a16:creationId xmlns:a16="http://schemas.microsoft.com/office/drawing/2014/main" id="{368E1638-18D9-4740-BBBC-DFCC1BB77056}"/>
              </a:ext>
            </a:extLst>
          </p:cNvPr>
          <p:cNvSpPr/>
          <p:nvPr/>
        </p:nvSpPr>
        <p:spPr>
          <a:xfrm>
            <a:off x="4075382" y="2569508"/>
            <a:ext cx="1705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Benefit</a:t>
            </a:r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0D4A7C74-3B66-4ECE-AF79-670033C6B2F7}"/>
              </a:ext>
            </a:extLst>
          </p:cNvPr>
          <p:cNvSpPr/>
          <p:nvPr/>
        </p:nvSpPr>
        <p:spPr>
          <a:xfrm>
            <a:off x="5462748" y="2559655"/>
            <a:ext cx="1705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No benefit</a:t>
            </a: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CADC8375-CC2F-46DF-8C7E-1A98CDA246E7}"/>
              </a:ext>
            </a:extLst>
          </p:cNvPr>
          <p:cNvSpPr/>
          <p:nvPr/>
        </p:nvSpPr>
        <p:spPr>
          <a:xfrm>
            <a:off x="7260025" y="2206563"/>
            <a:ext cx="1705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Adverse reaction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732C9E71-E6C9-46FC-80ED-68DB5975CA61}"/>
              </a:ext>
            </a:extLst>
          </p:cNvPr>
          <p:cNvCxnSpPr>
            <a:cxnSpLocks/>
          </p:cNvCxnSpPr>
          <p:nvPr/>
        </p:nvCxnSpPr>
        <p:spPr>
          <a:xfrm flipV="1">
            <a:off x="1824071" y="3503360"/>
            <a:ext cx="1933376" cy="6302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32">
            <a:extLst>
              <a:ext uri="{FF2B5EF4-FFF2-40B4-BE49-F238E27FC236}">
                <a16:creationId xmlns:a16="http://schemas.microsoft.com/office/drawing/2014/main" id="{71372640-2AE3-4DC3-9BF0-1D92E5F03080}"/>
              </a:ext>
            </a:extLst>
          </p:cNvPr>
          <p:cNvSpPr/>
          <p:nvPr/>
        </p:nvSpPr>
        <p:spPr>
          <a:xfrm>
            <a:off x="1745247" y="3013317"/>
            <a:ext cx="2238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Predictive tool</a:t>
            </a:r>
          </a:p>
        </p:txBody>
      </p:sp>
      <p:sp>
        <p:nvSpPr>
          <p:cNvPr id="17" name="Rectangle 32">
            <a:extLst>
              <a:ext uri="{FF2B5EF4-FFF2-40B4-BE49-F238E27FC236}">
                <a16:creationId xmlns:a16="http://schemas.microsoft.com/office/drawing/2014/main" id="{5AD937BE-2585-4C33-A35C-E7A3BE1D7538}"/>
              </a:ext>
            </a:extLst>
          </p:cNvPr>
          <p:cNvSpPr/>
          <p:nvPr/>
        </p:nvSpPr>
        <p:spPr>
          <a:xfrm>
            <a:off x="1615963" y="3565886"/>
            <a:ext cx="2238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b="1" dirty="0">
                <a:latin typeface="+mj-lt"/>
              </a:rPr>
              <a:t>Biomarkers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EB291F15-08F2-4F30-8482-FBECD553E27D}"/>
              </a:ext>
            </a:extLst>
          </p:cNvPr>
          <p:cNvCxnSpPr>
            <a:cxnSpLocks/>
          </p:cNvCxnSpPr>
          <p:nvPr/>
        </p:nvCxnSpPr>
        <p:spPr>
          <a:xfrm>
            <a:off x="4652404" y="4176799"/>
            <a:ext cx="0" cy="51369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32">
            <a:extLst>
              <a:ext uri="{FF2B5EF4-FFF2-40B4-BE49-F238E27FC236}">
                <a16:creationId xmlns:a16="http://schemas.microsoft.com/office/drawing/2014/main" id="{4F40827A-0B02-41AA-8B4F-1D322C741E7F}"/>
              </a:ext>
            </a:extLst>
          </p:cNvPr>
          <p:cNvSpPr/>
          <p:nvPr/>
        </p:nvSpPr>
        <p:spPr>
          <a:xfrm>
            <a:off x="3541981" y="4680381"/>
            <a:ext cx="2238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Start treatment</a:t>
            </a:r>
          </a:p>
        </p:txBody>
      </p:sp>
      <p:sp>
        <p:nvSpPr>
          <p:cNvPr id="15" name="Chave Esquerda 14">
            <a:extLst>
              <a:ext uri="{FF2B5EF4-FFF2-40B4-BE49-F238E27FC236}">
                <a16:creationId xmlns:a16="http://schemas.microsoft.com/office/drawing/2014/main" id="{042BC208-6893-4B92-B13B-3F09A144918D}"/>
              </a:ext>
            </a:extLst>
          </p:cNvPr>
          <p:cNvSpPr/>
          <p:nvPr/>
        </p:nvSpPr>
        <p:spPr>
          <a:xfrm rot="16200000">
            <a:off x="6722426" y="3087113"/>
            <a:ext cx="604310" cy="2785241"/>
          </a:xfrm>
          <a:prstGeom prst="lef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FE165786-7739-4ED0-9440-B05E312680DF}"/>
              </a:ext>
            </a:extLst>
          </p:cNvPr>
          <p:cNvSpPr/>
          <p:nvPr/>
        </p:nvSpPr>
        <p:spPr>
          <a:xfrm>
            <a:off x="5896303" y="4680380"/>
            <a:ext cx="278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Choose a different treatment</a:t>
            </a:r>
          </a:p>
        </p:txBody>
      </p:sp>
    </p:spTree>
    <p:extLst>
      <p:ext uri="{BB962C8B-B14F-4D97-AF65-F5344CB8AC3E}">
        <p14:creationId xmlns:p14="http://schemas.microsoft.com/office/powerpoint/2010/main" val="29147161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F53F9229-3F34-4B94-8836-FB5CEAC1D196}"/>
              </a:ext>
            </a:extLst>
          </p:cNvPr>
          <p:cNvSpPr/>
          <p:nvPr/>
        </p:nvSpPr>
        <p:spPr>
          <a:xfrm>
            <a:off x="362606" y="669807"/>
            <a:ext cx="8339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latin typeface="+mj-lt"/>
              </a:rPr>
              <a:t>Digital phenotyping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3C959A-2EB6-496D-AD38-5CB75DC20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57"/>
          <a:stretch/>
        </p:blipFill>
        <p:spPr bwMode="auto">
          <a:xfrm>
            <a:off x="1654464" y="2265218"/>
            <a:ext cx="5689600" cy="289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740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>
            <a:extLst>
              <a:ext uri="{FF2B5EF4-FFF2-40B4-BE49-F238E27FC236}">
                <a16:creationId xmlns:a16="http://schemas.microsoft.com/office/drawing/2014/main" id="{C94BEDE5-1E28-4855-BFB2-8BA0662D4B30}"/>
              </a:ext>
            </a:extLst>
          </p:cNvPr>
          <p:cNvSpPr/>
          <p:nvPr/>
        </p:nvSpPr>
        <p:spPr>
          <a:xfrm>
            <a:off x="362606" y="669807"/>
            <a:ext cx="8339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latin typeface="+mj-lt"/>
              </a:rPr>
              <a:t>Real-time assessment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A44AA60-6E94-4EED-8ACD-58FB4CF33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50" b="45425"/>
          <a:stretch/>
        </p:blipFill>
        <p:spPr bwMode="auto">
          <a:xfrm>
            <a:off x="2616617" y="1764420"/>
            <a:ext cx="3831936" cy="374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2561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656572"/>
            <a:ext cx="9144000" cy="1143000"/>
          </a:xfr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CLOSING REMARKS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03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DC67783-FF80-4131-868C-6CD2AAEC4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Redefining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clinical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practice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BFF9CBCF-1AF0-4652-98AB-6142CC242382}"/>
              </a:ext>
            </a:extLst>
          </p:cNvPr>
          <p:cNvSpPr txBox="1">
            <a:spLocks/>
          </p:cNvSpPr>
          <p:nvPr/>
        </p:nvSpPr>
        <p:spPr>
          <a:xfrm>
            <a:off x="0" y="6660682"/>
            <a:ext cx="9144000" cy="19812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</a:rPr>
              <a:t>PASSOS IC, MWANGI B, KAPCZINSKI F, THE LANCET PSYCHIATRY, 2016</a:t>
            </a:r>
          </a:p>
          <a:p>
            <a:pPr marL="0" indent="0" algn="ctr">
              <a:buFont typeface="Arial"/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doctor symbol">
            <a:extLst>
              <a:ext uri="{FF2B5EF4-FFF2-40B4-BE49-F238E27FC236}">
                <a16:creationId xmlns:a16="http://schemas.microsoft.com/office/drawing/2014/main" id="{89D851F4-E758-411F-A50B-8A53BE143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7"/>
          <a:stretch/>
        </p:blipFill>
        <p:spPr bwMode="auto">
          <a:xfrm>
            <a:off x="1195952" y="2409102"/>
            <a:ext cx="2192262" cy="203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D70EAB0-612E-470D-B49E-D8EE7141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88" y="254389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BEA259DE-C998-488F-9281-994820F7B0CE}"/>
              </a:ext>
            </a:extLst>
          </p:cNvPr>
          <p:cNvCxnSpPr/>
          <p:nvPr/>
        </p:nvCxnSpPr>
        <p:spPr>
          <a:xfrm>
            <a:off x="3465756" y="3496398"/>
            <a:ext cx="221248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95F30946-D64A-4AC1-B016-DBD694F25DFF}"/>
              </a:ext>
            </a:extLst>
          </p:cNvPr>
          <p:cNvCxnSpPr>
            <a:cxnSpLocks/>
          </p:cNvCxnSpPr>
          <p:nvPr/>
        </p:nvCxnSpPr>
        <p:spPr>
          <a:xfrm flipH="1">
            <a:off x="3465756" y="3935393"/>
            <a:ext cx="221248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3075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DC67783-FF80-4131-868C-6CD2AAEC4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Redefining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clinical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 err="1">
                <a:solidFill>
                  <a:schemeClr val="bg1"/>
                </a:solidFill>
              </a:rPr>
              <a:t>practice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BFF9CBCF-1AF0-4652-98AB-6142CC242382}"/>
              </a:ext>
            </a:extLst>
          </p:cNvPr>
          <p:cNvSpPr txBox="1">
            <a:spLocks/>
          </p:cNvSpPr>
          <p:nvPr/>
        </p:nvSpPr>
        <p:spPr>
          <a:xfrm>
            <a:off x="0" y="6660682"/>
            <a:ext cx="9144000" cy="19812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</a:rPr>
              <a:t>PASSOS IC, MWANGI B, KAPCZINSKI F, THE LANCET PSYCHIATRY, 2016</a:t>
            </a:r>
          </a:p>
          <a:p>
            <a:pPr marL="0" indent="0" algn="ctr">
              <a:buFont typeface="Arial"/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doctor symbol">
            <a:extLst>
              <a:ext uri="{FF2B5EF4-FFF2-40B4-BE49-F238E27FC236}">
                <a16:creationId xmlns:a16="http://schemas.microsoft.com/office/drawing/2014/main" id="{89D851F4-E758-411F-A50B-8A53BE143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7"/>
          <a:stretch/>
        </p:blipFill>
        <p:spPr bwMode="auto">
          <a:xfrm>
            <a:off x="930525" y="994591"/>
            <a:ext cx="2192262" cy="203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D70EAB0-612E-470D-B49E-D8EE7141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78" y="118076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BEA259DE-C998-488F-9281-994820F7B0CE}"/>
              </a:ext>
            </a:extLst>
          </p:cNvPr>
          <p:cNvCxnSpPr>
            <a:cxnSpLocks/>
          </p:cNvCxnSpPr>
          <p:nvPr/>
        </p:nvCxnSpPr>
        <p:spPr>
          <a:xfrm>
            <a:off x="3465756" y="2259880"/>
            <a:ext cx="221248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95F30946-D64A-4AC1-B016-DBD694F25DFF}"/>
              </a:ext>
            </a:extLst>
          </p:cNvPr>
          <p:cNvCxnSpPr>
            <a:cxnSpLocks/>
          </p:cNvCxnSpPr>
          <p:nvPr/>
        </p:nvCxnSpPr>
        <p:spPr>
          <a:xfrm flipH="1">
            <a:off x="3388212" y="2553402"/>
            <a:ext cx="221248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12">
            <a:extLst>
              <a:ext uri="{FF2B5EF4-FFF2-40B4-BE49-F238E27FC236}">
                <a16:creationId xmlns:a16="http://schemas.microsoft.com/office/drawing/2014/main" id="{1FEC7B70-26D8-4226-8032-83512B646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421549"/>
            <a:ext cx="2857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72B76AF-B9EF-48CE-AD26-64139BAB9A47}"/>
              </a:ext>
            </a:extLst>
          </p:cNvPr>
          <p:cNvCxnSpPr>
            <a:cxnSpLocks/>
          </p:cNvCxnSpPr>
          <p:nvPr/>
        </p:nvCxnSpPr>
        <p:spPr>
          <a:xfrm flipH="1">
            <a:off x="5507182" y="3289033"/>
            <a:ext cx="1191299" cy="1113661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2BE393C4-6BDF-4DB8-B4B6-1105A6C07330}"/>
              </a:ext>
            </a:extLst>
          </p:cNvPr>
          <p:cNvCxnSpPr>
            <a:cxnSpLocks/>
          </p:cNvCxnSpPr>
          <p:nvPr/>
        </p:nvCxnSpPr>
        <p:spPr>
          <a:xfrm rot="10800000" flipH="1">
            <a:off x="5779979" y="3501541"/>
            <a:ext cx="1191299" cy="1113661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6F67109B-512E-4A9E-B514-A2A176CE38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74348" y="3540360"/>
            <a:ext cx="1191299" cy="1113661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827ECD62-8C8D-4587-BE21-207709780D5A}"/>
              </a:ext>
            </a:extLst>
          </p:cNvPr>
          <p:cNvCxnSpPr>
            <a:cxnSpLocks/>
          </p:cNvCxnSpPr>
          <p:nvPr/>
        </p:nvCxnSpPr>
        <p:spPr>
          <a:xfrm rot="5400000" flipH="1">
            <a:off x="2206711" y="3540360"/>
            <a:ext cx="1191299" cy="1113661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9217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0257" y="1380237"/>
            <a:ext cx="8633861" cy="2197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“From wearable sensors to video game treatments, everyone seems to be looking to technology as the next wave of innovation for mental health care.”</a:t>
            </a:r>
          </a:p>
          <a:p>
            <a:pPr marL="0" indent="0" algn="ctr">
              <a:buNone/>
            </a:pPr>
            <a:r>
              <a:rPr lang="en-US" i="1" dirty="0"/>
              <a:t>Thomas R. </a:t>
            </a:r>
            <a:r>
              <a:rPr lang="en-US" i="1" dirty="0" err="1"/>
              <a:t>Insel</a:t>
            </a:r>
            <a:endParaRPr lang="en-US" sz="2800" i="1" dirty="0">
              <a:latin typeface="Source Sans Pro"/>
            </a:endParaRPr>
          </a:p>
        </p:txBody>
      </p:sp>
      <p:pic>
        <p:nvPicPr>
          <p:cNvPr id="6146" name="Picture 2" descr="Image result for icons devices">
            <a:extLst>
              <a:ext uri="{FF2B5EF4-FFF2-40B4-BE49-F238E27FC236}">
                <a16:creationId xmlns:a16="http://schemas.microsoft.com/office/drawing/2014/main" id="{7785B707-D60A-4474-9073-F652FED78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630982" y="4317701"/>
            <a:ext cx="3620559" cy="15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icons devices">
            <a:extLst>
              <a:ext uri="{FF2B5EF4-FFF2-40B4-BE49-F238E27FC236}">
                <a16:creationId xmlns:a16="http://schemas.microsoft.com/office/drawing/2014/main" id="{EA548AC4-F96F-4D70-A006-D08EF0EAD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34989" y="4531235"/>
            <a:ext cx="3440814" cy="14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0643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84376A3-CA29-4AC5-A067-CB0E30A47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1" t="22525" r="37614" b="43131"/>
          <a:stretch/>
        </p:blipFill>
        <p:spPr>
          <a:xfrm>
            <a:off x="233792" y="3124848"/>
            <a:ext cx="4644737" cy="176645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8936378-7908-4EBA-8B65-8F094808D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19" t="28047" r="31099" b="28115"/>
          <a:stretch/>
        </p:blipFill>
        <p:spPr>
          <a:xfrm>
            <a:off x="233792" y="290945"/>
            <a:ext cx="4405747" cy="2254828"/>
          </a:xfrm>
          <a:prstGeom prst="rect">
            <a:avLst/>
          </a:prstGeom>
        </p:spPr>
      </p:pic>
      <p:pic>
        <p:nvPicPr>
          <p:cNvPr id="2050" name="Picture 2" descr="Image result for thomas insel">
            <a:extLst>
              <a:ext uri="{FF2B5EF4-FFF2-40B4-BE49-F238E27FC236}">
                <a16:creationId xmlns:a16="http://schemas.microsoft.com/office/drawing/2014/main" id="{160B74C9-97B8-48FB-B054-9CCD4668A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920" y="1091044"/>
            <a:ext cx="2400581" cy="3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indstrong health">
            <a:extLst>
              <a:ext uri="{FF2B5EF4-FFF2-40B4-BE49-F238E27FC236}">
                <a16:creationId xmlns:a16="http://schemas.microsoft.com/office/drawing/2014/main" id="{73EB65B1-1345-49EE-9238-1E525703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7" y="5470379"/>
            <a:ext cx="4364183" cy="124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EA0C7DB-3C79-45BA-BE2E-B3679F78E13F}"/>
              </a:ext>
            </a:extLst>
          </p:cNvPr>
          <p:cNvSpPr/>
          <p:nvPr/>
        </p:nvSpPr>
        <p:spPr>
          <a:xfrm>
            <a:off x="6549933" y="4802081"/>
            <a:ext cx="1644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Thomas R. </a:t>
            </a:r>
            <a:r>
              <a:rPr lang="en-US" i="1" dirty="0" err="1"/>
              <a:t>Insel</a:t>
            </a:r>
            <a:endParaRPr lang="en-US" sz="2800" i="1" dirty="0">
              <a:latin typeface="Source Sans Pro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460A506-3904-4A82-AAF3-6416723250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25" r="47797" b="3609"/>
          <a:stretch/>
        </p:blipFill>
        <p:spPr>
          <a:xfrm flipV="1">
            <a:off x="2323180" y="2683265"/>
            <a:ext cx="465960" cy="62365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104EE8D-BA8A-494F-8EFE-E2A9BE5C5E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766" t="4319" b="2048"/>
          <a:stretch/>
        </p:blipFill>
        <p:spPr>
          <a:xfrm flipV="1">
            <a:off x="2290223" y="5028795"/>
            <a:ext cx="531873" cy="6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9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408"/>
            <a:ext cx="9144000" cy="825366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 err="1">
                <a:solidFill>
                  <a:schemeClr val="bg1"/>
                </a:solidFill>
              </a:rPr>
              <a:t>Algorithm</a:t>
            </a:r>
            <a:endParaRPr lang="pt-BR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8474225C-B2A5-4033-AB84-25F17DEC7B5F}"/>
              </a:ext>
            </a:extLst>
          </p:cNvPr>
          <p:cNvSpPr/>
          <p:nvPr/>
        </p:nvSpPr>
        <p:spPr>
          <a:xfrm>
            <a:off x="6222948" y="3429000"/>
            <a:ext cx="2061645" cy="707886"/>
          </a:xfrm>
          <a:prstGeom prst="rect">
            <a:avLst/>
          </a:prstGeom>
          <a:solidFill>
            <a:srgbClr val="FFFC93"/>
          </a:solidFill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latin typeface="+mj-lt"/>
              </a:rPr>
              <a:t>Rules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DA8B206-EA70-4BB9-94C1-95055633E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88" y="1004000"/>
            <a:ext cx="4066557" cy="554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2">
            <a:extLst>
              <a:ext uri="{FF2B5EF4-FFF2-40B4-BE49-F238E27FC236}">
                <a16:creationId xmlns:a16="http://schemas.microsoft.com/office/drawing/2014/main" id="{F2D6F2F3-9695-40DE-9EE9-D27CAB5E712A}"/>
              </a:ext>
            </a:extLst>
          </p:cNvPr>
          <p:cNvSpPr/>
          <p:nvPr/>
        </p:nvSpPr>
        <p:spPr>
          <a:xfrm>
            <a:off x="6222948" y="2721114"/>
            <a:ext cx="2061645" cy="707886"/>
          </a:xfrm>
          <a:prstGeom prst="rect">
            <a:avLst/>
          </a:prstGeom>
          <a:solidFill>
            <a:srgbClr val="FDBFC7"/>
          </a:solidFill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latin typeface="+mj-lt"/>
              </a:rPr>
              <a:t>Problem</a:t>
            </a:r>
          </a:p>
        </p:txBody>
      </p:sp>
      <p:sp>
        <p:nvSpPr>
          <p:cNvPr id="14" name="Rectangle 32">
            <a:extLst>
              <a:ext uri="{FF2B5EF4-FFF2-40B4-BE49-F238E27FC236}">
                <a16:creationId xmlns:a16="http://schemas.microsoft.com/office/drawing/2014/main" id="{23E34D42-F23B-4B29-A1D7-F3CEA470F535}"/>
              </a:ext>
            </a:extLst>
          </p:cNvPr>
          <p:cNvSpPr/>
          <p:nvPr/>
        </p:nvSpPr>
        <p:spPr>
          <a:xfrm>
            <a:off x="6222948" y="4136886"/>
            <a:ext cx="2061645" cy="707886"/>
          </a:xfrm>
          <a:prstGeom prst="rect">
            <a:avLst/>
          </a:prstGeom>
          <a:solidFill>
            <a:srgbClr val="94EC9B"/>
          </a:solidFill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latin typeface="+mj-lt"/>
              </a:rPr>
              <a:t>Decision</a:t>
            </a:r>
          </a:p>
        </p:txBody>
      </p:sp>
    </p:spTree>
    <p:extLst>
      <p:ext uri="{BB962C8B-B14F-4D97-AF65-F5344CB8AC3E}">
        <p14:creationId xmlns:p14="http://schemas.microsoft.com/office/powerpoint/2010/main" val="346896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6464F1B7-081D-43CA-BA78-52C00095C5E6}"/>
              </a:ext>
            </a:extLst>
          </p:cNvPr>
          <p:cNvSpPr/>
          <p:nvPr/>
        </p:nvSpPr>
        <p:spPr>
          <a:xfrm>
            <a:off x="405720" y="476239"/>
            <a:ext cx="83325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latin typeface="+mj-lt"/>
              </a:rPr>
              <a:t>“POZZO:</a:t>
            </a:r>
          </a:p>
          <a:p>
            <a:r>
              <a:rPr lang="en-CA" sz="2400" dirty="0">
                <a:latin typeface="+mj-lt"/>
              </a:rPr>
              <a:t>I am blind.</a:t>
            </a:r>
          </a:p>
          <a:p>
            <a:r>
              <a:rPr lang="en-CA" sz="2400" dirty="0">
                <a:latin typeface="+mj-lt"/>
              </a:rPr>
              <a:t>(Silence.)</a:t>
            </a:r>
          </a:p>
          <a:p>
            <a:r>
              <a:rPr lang="en-CA" sz="2400" dirty="0">
                <a:latin typeface="+mj-lt"/>
              </a:rPr>
              <a:t>ESTRAGON:</a:t>
            </a:r>
          </a:p>
          <a:p>
            <a:r>
              <a:rPr lang="en-CA" sz="2400" dirty="0">
                <a:latin typeface="+mj-lt"/>
              </a:rPr>
              <a:t>Perhaps he can see into the future.”</a:t>
            </a:r>
          </a:p>
          <a:p>
            <a:r>
              <a:rPr lang="en-CA" sz="2400" i="1" dirty="0">
                <a:latin typeface="+mj-lt"/>
              </a:rPr>
              <a:t>- Samuel Beckett, Waiting for Godot</a:t>
            </a:r>
          </a:p>
        </p:txBody>
      </p:sp>
      <p:pic>
        <p:nvPicPr>
          <p:cNvPr id="4098" name="Picture 2" descr="Image result for waiting for godot">
            <a:extLst>
              <a:ext uri="{FF2B5EF4-FFF2-40B4-BE49-F238E27FC236}">
                <a16:creationId xmlns:a16="http://schemas.microsoft.com/office/drawing/2014/main" id="{40688406-79C2-4097-A3D9-7709FA65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362325"/>
            <a:ext cx="79629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9161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an Turing in 1951. Though he is regarded today as one the most innovative thinkers of the 20th century, at his death many of his wartime accomplishments were classified.">
            <a:extLst>
              <a:ext uri="{FF2B5EF4-FFF2-40B4-BE49-F238E27FC236}">
                <a16:creationId xmlns:a16="http://schemas.microsoft.com/office/drawing/2014/main" id="{5D1808BE-1467-4A40-B579-34C78422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18" y="520137"/>
            <a:ext cx="2629944" cy="34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6464F1B7-081D-43CA-BA78-52C00095C5E6}"/>
              </a:ext>
            </a:extLst>
          </p:cNvPr>
          <p:cNvSpPr/>
          <p:nvPr/>
        </p:nvSpPr>
        <p:spPr>
          <a:xfrm>
            <a:off x="386898" y="4591037"/>
            <a:ext cx="8332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latin typeface="+mj-lt"/>
              </a:rPr>
              <a:t>“This is only a foretaste of what is to come,</a:t>
            </a:r>
          </a:p>
          <a:p>
            <a:r>
              <a:rPr lang="en-CA" sz="2400" dirty="0">
                <a:latin typeface="+mj-lt"/>
              </a:rPr>
              <a:t>And only the shadow of what is going to be.”</a:t>
            </a:r>
          </a:p>
          <a:p>
            <a:endParaRPr lang="en-CA" sz="2400" dirty="0">
              <a:latin typeface="+mj-lt"/>
            </a:endParaRPr>
          </a:p>
          <a:p>
            <a:r>
              <a:rPr lang="en-CA" sz="2400" i="1" dirty="0">
                <a:latin typeface="+mj-lt"/>
              </a:rPr>
              <a:t>- Alan Turing, Times, 1949</a:t>
            </a:r>
          </a:p>
        </p:txBody>
      </p:sp>
      <p:pic>
        <p:nvPicPr>
          <p:cNvPr id="1030" name="Picture 6" descr="Image result for alan turing">
            <a:extLst>
              <a:ext uri="{FF2B5EF4-FFF2-40B4-BE49-F238E27FC236}">
                <a16:creationId xmlns:a16="http://schemas.microsoft.com/office/drawing/2014/main" id="{77794FE6-DBFC-4D4F-BD71-329EFB07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8" y="570118"/>
            <a:ext cx="2450844" cy="314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lan turing">
            <a:extLst>
              <a:ext uri="{FF2B5EF4-FFF2-40B4-BE49-F238E27FC236}">
                <a16:creationId xmlns:a16="http://schemas.microsoft.com/office/drawing/2014/main" id="{A53257E8-8996-479D-8A36-22C7C8CC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65" y="566414"/>
            <a:ext cx="3093570" cy="30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514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8371" y="314023"/>
            <a:ext cx="8508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Merriweather"/>
              </a:rPr>
              <a:t>END 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B0DDD73-83C0-46E0-9A7B-53E1F3D55902}"/>
              </a:ext>
            </a:extLst>
          </p:cNvPr>
          <p:cNvSpPr/>
          <p:nvPr/>
        </p:nvSpPr>
        <p:spPr>
          <a:xfrm>
            <a:off x="4571999" y="5931803"/>
            <a:ext cx="43496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Merriweather"/>
              </a:rPr>
              <a:t>librenzagarcia@gmail.com</a:t>
            </a:r>
            <a:endParaRPr lang="en-US" sz="2600" b="1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750494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14462</TotalTime>
  <Words>2091</Words>
  <Application>Microsoft Office PowerPoint</Application>
  <PresentationFormat>Apresentação na tela (4:3)</PresentationFormat>
  <Paragraphs>591</Paragraphs>
  <Slides>92</Slides>
  <Notes>92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92</vt:i4>
      </vt:variant>
    </vt:vector>
  </HeadingPairs>
  <TitlesOfParts>
    <vt:vector size="100" baseType="lpstr">
      <vt:lpstr>AdvOT596495f2</vt:lpstr>
      <vt:lpstr>Arial</vt:lpstr>
      <vt:lpstr>Calibri</vt:lpstr>
      <vt:lpstr>Merriweather</vt:lpstr>
      <vt:lpstr>Roboto</vt:lpstr>
      <vt:lpstr>Source Sans Pro</vt:lpstr>
      <vt:lpstr>verdana</vt:lpstr>
      <vt:lpstr>Office Theme</vt:lpstr>
      <vt:lpstr>Predictive and personalized psychiatry: applications of machine learning techniques in mental health</vt:lpstr>
      <vt:lpstr>Apresentação do PowerPoint</vt:lpstr>
      <vt:lpstr>INTRODUCTION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RATIONALE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OBJECTIVES</vt:lpstr>
      <vt:lpstr>Apresentação do PowerPoint</vt:lpstr>
      <vt:lpstr>Apresentação do PowerPoint</vt:lpstr>
      <vt:lpstr>STUDY 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STUDY 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STUDY 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PERSPECTIVES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CLOSING REMARKS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Psiquiatria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Ives Cavalcante Passos</dc:creator>
  <cp:lastModifiedBy>Diego Librenza Garcia</cp:lastModifiedBy>
  <cp:revision>692</cp:revision>
  <cp:lastPrinted>2019-09-12T04:07:04Z</cp:lastPrinted>
  <dcterms:created xsi:type="dcterms:W3CDTF">2015-11-23T13:12:33Z</dcterms:created>
  <dcterms:modified xsi:type="dcterms:W3CDTF">2021-05-14T00:49:35Z</dcterms:modified>
</cp:coreProperties>
</file>